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media/image1.svg" ContentType="image/svg+xml"/>
  <Override PartName="/ppt/media/image2.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9"/>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1" autoAdjust="0"/>
    <p:restoredTop sz="94660"/>
  </p:normalViewPr>
  <p:slideViewPr>
    <p:cSldViewPr snapToGrid="0">
      <p:cViewPr varScale="1">
        <p:scale>
          <a:sx n="53" d="100"/>
          <a:sy n="53" d="100"/>
        </p:scale>
        <p:origin x="180"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3" Type="http://schemas.openxmlformats.org/officeDocument/2006/relationships/tableStyles" Target="tableStyles.xml"/><Relationship Id="rId52" Type="http://schemas.openxmlformats.org/officeDocument/2006/relationships/viewProps" Target="viewProps.xml"/><Relationship Id="rId51" Type="http://schemas.openxmlformats.org/officeDocument/2006/relationships/presProps" Target="presProps.xml"/><Relationship Id="rId50" Type="http://schemas.openxmlformats.org/officeDocument/2006/relationships/slide" Target="slides/slide47.xml"/><Relationship Id="rId5" Type="http://schemas.openxmlformats.org/officeDocument/2006/relationships/slide" Target="slides/slide3.xml"/><Relationship Id="rId49" Type="http://schemas.openxmlformats.org/officeDocument/2006/relationships/notesMaster" Target="notesMasters/notesMaster1.xml"/><Relationship Id="rId48" Type="http://schemas.openxmlformats.org/officeDocument/2006/relationships/slide" Target="slides/slide46.xml"/><Relationship Id="rId47" Type="http://schemas.openxmlformats.org/officeDocument/2006/relationships/slide" Target="slides/slide45.xml"/><Relationship Id="rId46" Type="http://schemas.openxmlformats.org/officeDocument/2006/relationships/slide" Target="slides/slide44.xml"/><Relationship Id="rId45" Type="http://schemas.openxmlformats.org/officeDocument/2006/relationships/slide" Target="slides/slide43.xml"/><Relationship Id="rId44" Type="http://schemas.openxmlformats.org/officeDocument/2006/relationships/slide" Target="slides/slide42.xml"/><Relationship Id="rId43" Type="http://schemas.openxmlformats.org/officeDocument/2006/relationships/slide" Target="slides/slide41.xml"/><Relationship Id="rId42" Type="http://schemas.openxmlformats.org/officeDocument/2006/relationships/slide" Target="slides/slide40.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FD42F7-718C-4B98-AAEC-167E6DDD60A7}"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B2AA4F-B828-4D7C-AFD3-893933DAFCB4}"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PhAnim="0" showMasterSp="0">
  <p:cSld name="Title Slide">
    <p:bg>
      <p:bgPr>
        <a:solidFill>
          <a:schemeClr val="bg1"/>
        </a:solidFill>
        <a:effectLst/>
      </p:bgPr>
    </p:bg>
    <p:spTree>
      <p:nvGrpSpPr>
        <p:cNvPr id="1" name=""/>
        <p:cNvGrpSpPr/>
        <p:nvPr/>
      </p:nvGrpSpPr>
      <p:grpSpPr>
        <a:xfrm>
          <a:off x="0" y="0"/>
          <a:ext cx="0" cy="0"/>
          <a:chOff x="0" y="0"/>
          <a:chExt cx="0" cy="0"/>
        </a:xfrm>
      </p:grpSpPr>
      <p:pic>
        <p:nvPicPr>
          <p:cNvPr id="2050" name="Picture 2" descr="关系图"/>
          <p:cNvPicPr>
            <a:picLocks noChangeAspect="1"/>
          </p:cNvPicPr>
          <p:nvPr/>
        </p:nvPicPr>
        <p:blipFill>
          <a:blip r:embed="rId2"/>
          <a:srcRect r="2528" b="10909"/>
          <a:stretch>
            <a:fillRect/>
          </a:stretch>
        </p:blipFill>
        <p:spPr>
          <a:xfrm>
            <a:off x="239184" y="692150"/>
            <a:ext cx="11885083" cy="6110288"/>
          </a:xfrm>
          <a:prstGeom prst="rect">
            <a:avLst/>
          </a:prstGeom>
          <a:noFill/>
          <a:ln w="9525">
            <a:noFill/>
          </a:ln>
        </p:spPr>
      </p:pic>
      <p:sp>
        <p:nvSpPr>
          <p:cNvPr id="10" name="Rectangle 7"/>
          <p:cNvSpPr>
            <a:spLocks noChangeArrowheads="1"/>
          </p:cNvSpPr>
          <p:nvPr/>
        </p:nvSpPr>
        <p:spPr bwMode="auto">
          <a:xfrm>
            <a:off x="2117" y="549275"/>
            <a:ext cx="12192000" cy="1511300"/>
          </a:xfrm>
          <a:prstGeom prst="rect">
            <a:avLst/>
          </a:prstGeom>
          <a:gradFill rotWithShape="0">
            <a:gsLst>
              <a:gs pos="0">
                <a:schemeClr val="bg2">
                  <a:gamma/>
                  <a:tint val="0"/>
                  <a:invGamma/>
                </a:schemeClr>
              </a:gs>
              <a:gs pos="100000">
                <a:schemeClr val="bg2">
                  <a:alpha val="53999"/>
                </a:schemeClr>
              </a:gs>
            </a:gsLst>
            <a:lin ang="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2051" name="Rectangle 3"/>
          <p:cNvSpPr>
            <a:spLocks noChangeArrowheads="1"/>
          </p:cNvSpPr>
          <p:nvPr>
            <p:ph type="subTitle" idx="1"/>
          </p:nvPr>
        </p:nvSpPr>
        <p:spPr>
          <a:xfrm>
            <a:off x="2544233" y="2492375"/>
            <a:ext cx="7393517" cy="1222375"/>
          </a:xfrm>
        </p:spPr>
        <p:txBody>
          <a:bodyPr anchor="ctr"/>
          <a:lstStyle>
            <a:lvl1pPr marL="0" indent="0" algn="ctr">
              <a:buFontTx/>
              <a:buNone/>
              <a:defRPr/>
            </a:lvl1pPr>
          </a:lstStyle>
          <a:p>
            <a:pPr lvl="0"/>
            <a:r>
              <a:rPr lang="en-US" altLang="zh-CN" noProof="0" smtClean="0"/>
              <a:t>Click to edit Master subtitle style</a:t>
            </a:r>
            <a:endParaRPr lang="en-US" altLang="zh-CN" noProof="0" smtClean="0"/>
          </a:p>
        </p:txBody>
      </p:sp>
      <p:sp>
        <p:nvSpPr>
          <p:cNvPr id="2056" name="Rectangle 8"/>
          <p:cNvSpPr>
            <a:spLocks noChangeArrowheads="1"/>
          </p:cNvSpPr>
          <p:nvPr>
            <p:ph type="ctrTitle"/>
          </p:nvPr>
        </p:nvSpPr>
        <p:spPr>
          <a:xfrm>
            <a:off x="1007533" y="620713"/>
            <a:ext cx="10363200" cy="1470025"/>
          </a:xfrm>
        </p:spPr>
        <p:txBody>
          <a:bodyPr/>
          <a:lstStyle>
            <a:lvl1pPr>
              <a:defRPr sz="3600"/>
            </a:lvl1pPr>
          </a:lstStyle>
          <a:p>
            <a:pPr lvl="0"/>
            <a:r>
              <a:rPr lang="en-US" altLang="zh-CN" noProof="0" smtClean="0"/>
              <a:t>Click to edit Master title style</a:t>
            </a:r>
            <a:endParaRPr lang="en-US" altLang="zh-CN" noProof="0" smtClean="0"/>
          </a:p>
        </p:txBody>
      </p:sp>
      <p:sp>
        <p:nvSpPr>
          <p:cNvPr id="11" name="Rectangle 4"/>
          <p:cNvSpPr>
            <a:spLocks noChangeArrowheads="1"/>
          </p:cNvSpPr>
          <p:nvPr>
            <p:ph type="dt" sz="half" idx="2"/>
          </p:nvPr>
        </p:nvSpPr>
        <p:spPr bwMode="auto">
          <a:xfrm>
            <a:off x="609600" y="6245225"/>
            <a:ext cx="28448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fld id="{63A1C593-65D0-4073-BCC9-577B9352EA97}" type="datetimeFigureOut">
              <a:rPr lang="en-US" smtClean="0"/>
            </a:fld>
            <a:endParaRPr lang="en-US"/>
          </a:p>
        </p:txBody>
      </p:sp>
      <p:sp>
        <p:nvSpPr>
          <p:cNvPr id="12" name="Rectangle 5"/>
          <p:cNvSpPr>
            <a:spLocks noChangeArrowheads="1"/>
          </p:cNvSpPr>
          <p:nvPr>
            <p:ph type="ftr" sz="quarter" idx="3"/>
          </p:nvPr>
        </p:nvSpPr>
        <p:spPr bwMode="auto">
          <a:xfrm>
            <a:off x="4165600" y="6245225"/>
            <a:ext cx="38608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endParaRPr lang="en-US"/>
          </a:p>
        </p:txBody>
      </p:sp>
      <p:sp>
        <p:nvSpPr>
          <p:cNvPr id="13" name="Rectangle 6"/>
          <p:cNvSpPr>
            <a:spLocks noChangeArrowheads="1"/>
          </p:cNvSpPr>
          <p:nvPr>
            <p:ph type="sldNum" sz="quarter" idx="4"/>
          </p:nvPr>
        </p:nvSpPr>
        <p:spPr bwMode="auto">
          <a:xfrm>
            <a:off x="8737600" y="6245225"/>
            <a:ext cx="28448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fld id="{9B618960-8005-486C-9A75-10CB2AAC16F9}" type="slidenum">
              <a:rPr lang="en-US" smtClean="0"/>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9"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1000" fill="hold"/>
                                        <p:tgtEl>
                                          <p:spTgt spid="10"/>
                                        </p:tgtEl>
                                        <p:attrNameLst>
                                          <p:attrName>ppt_x</p:attrName>
                                        </p:attrNameLst>
                                      </p:cBhvr>
                                      <p:tavLst>
                                        <p:tav tm="0">
                                          <p:val>
                                            <p:strVal val="#ppt_x-.2"/>
                                          </p:val>
                                        </p:tav>
                                        <p:tav tm="100000">
                                          <p:val>
                                            <p:strVal val="#ppt_x"/>
                                          </p:val>
                                        </p:tav>
                                      </p:tavLst>
                                    </p:anim>
                                    <p:anim calcmode="lin" valueType="num">
                                      <p:cBhvr>
                                        <p:cTn id="8" dur="1000" fill="hold"/>
                                        <p:tgtEl>
                                          <p:spTgt spid="10"/>
                                        </p:tgtEl>
                                        <p:attrNameLst>
                                          <p:attrName>ppt_y</p:attrName>
                                        </p:attrNameLst>
                                      </p:cBhvr>
                                      <p:tavLst>
                                        <p:tav tm="0">
                                          <p:val>
                                            <p:strVal val="#ppt_y"/>
                                          </p:val>
                                        </p:tav>
                                        <p:tav tm="100000">
                                          <p:val>
                                            <p:strVal val="#ppt_y"/>
                                          </p:val>
                                        </p:tav>
                                      </p:tavLst>
                                    </p:anim>
                                    <p:animEffect transition="in" filter="wipe(right)" prLst="gradientSize: 0.1">
                                      <p:cBhvr>
                                        <p:cTn id="9"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ldLvl="0" animBg="1"/>
    </p:bldLst>
  </p:timing>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p>
            <a:endParaRPr lang="en-US"/>
          </a:p>
        </p:txBody>
      </p:sp>
      <p:sp>
        <p:nvSpPr>
          <p:cNvPr id="6" name="Slide Number Placeholder 5"/>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8"/>
            <a:ext cx="27432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74638"/>
            <a:ext cx="8026400" cy="5851525"/>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p>
            <a:endParaRPr lang="en-US"/>
          </a:p>
        </p:txBody>
      </p:sp>
      <p:sp>
        <p:nvSpPr>
          <p:cNvPr id="6" name="Slide Number Placeholder 5"/>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p>
            <a:endParaRPr lang="en-US"/>
          </a:p>
        </p:txBody>
      </p:sp>
      <p:sp>
        <p:nvSpPr>
          <p:cNvPr id="6" name="Slide Number Placeholder 5"/>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1" y="4589463"/>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p>
            <a:endParaRPr lang="en-US"/>
          </a:p>
        </p:txBody>
      </p:sp>
      <p:sp>
        <p:nvSpPr>
          <p:cNvPr id="6" name="Slide Number Placeholder 5"/>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0"/>
            <a:ext cx="5384800" cy="4525963"/>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6197600" y="1600200"/>
            <a:ext cx="5384800" cy="4525963"/>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p>
            <a:endParaRPr lang="en-US"/>
          </a:p>
        </p:txBody>
      </p:sp>
      <p:sp>
        <p:nvSpPr>
          <p:cNvPr id="7" name="Slide Number Placeholder 6"/>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40317"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40317" y="1681163"/>
            <a:ext cx="515831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840317" y="2505075"/>
            <a:ext cx="5158316"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6172200" y="1681163"/>
            <a:ext cx="518371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6172200" y="2505075"/>
            <a:ext cx="5183717"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p>
            <a:fld id="{63A1C593-65D0-4073-BCC9-577B9352EA97}" type="datetimeFigureOut">
              <a:rPr lang="en-US" smtClean="0"/>
            </a:fld>
            <a:endParaRPr lang="en-US"/>
          </a:p>
        </p:txBody>
      </p:sp>
      <p:sp>
        <p:nvSpPr>
          <p:cNvPr id="8" name="Footer Placeholder 7"/>
          <p:cNvSpPr>
            <a:spLocks noGrp="1"/>
          </p:cNvSpPr>
          <p:nvPr>
            <p:ph type="ftr" sz="quarter" idx="11"/>
          </p:nvPr>
        </p:nvSpPr>
        <p:spPr/>
        <p:txBody>
          <a:bodyPr/>
          <a:p>
            <a:endParaRPr lang="en-US"/>
          </a:p>
        </p:txBody>
      </p:sp>
      <p:sp>
        <p:nvSpPr>
          <p:cNvPr id="9" name="Slide Number Placeholder 8"/>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p>
            <a:fld id="{63A1C593-65D0-4073-BCC9-577B9352EA97}" type="datetimeFigureOut">
              <a:rPr lang="en-US" smtClean="0"/>
            </a:fld>
            <a:endParaRPr lang="en-US"/>
          </a:p>
        </p:txBody>
      </p:sp>
      <p:sp>
        <p:nvSpPr>
          <p:cNvPr id="4" name="Footer Placeholder 3"/>
          <p:cNvSpPr>
            <a:spLocks noGrp="1"/>
          </p:cNvSpPr>
          <p:nvPr>
            <p:ph type="ftr" sz="quarter" idx="11"/>
          </p:nvPr>
        </p:nvSpPr>
        <p:spPr/>
        <p:txBody>
          <a:bodyPr/>
          <a:p>
            <a:endParaRPr lang="en-US"/>
          </a:p>
        </p:txBody>
      </p:sp>
      <p:sp>
        <p:nvSpPr>
          <p:cNvPr id="5" name="Slide Number Placeholder 4"/>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p>
            <a:fld id="{63A1C593-65D0-4073-BCC9-577B9352EA97}" type="datetimeFigureOut">
              <a:rPr lang="en-US" smtClean="0"/>
            </a:fld>
            <a:endParaRPr lang="en-US"/>
          </a:p>
        </p:txBody>
      </p:sp>
      <p:sp>
        <p:nvSpPr>
          <p:cNvPr id="3" name="Footer Placeholder 2"/>
          <p:cNvSpPr>
            <a:spLocks noGrp="1"/>
          </p:cNvSpPr>
          <p:nvPr>
            <p:ph type="ftr" sz="quarter" idx="11"/>
          </p:nvPr>
        </p:nvSpPr>
        <p:spPr/>
        <p:txBody>
          <a:bodyPr/>
          <a:p>
            <a:endParaRPr lang="en-US"/>
          </a:p>
        </p:txBody>
      </p:sp>
      <p:sp>
        <p:nvSpPr>
          <p:cNvPr id="4" name="Slide Number Placeholder 3"/>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7" y="457200"/>
            <a:ext cx="393276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717"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840317"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p>
            <a:endParaRPr lang="en-US"/>
          </a:p>
        </p:txBody>
      </p:sp>
      <p:sp>
        <p:nvSpPr>
          <p:cNvPr id="7" name="Slide Number Placeholder 6"/>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7" y="457200"/>
            <a:ext cx="393276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717" y="987425"/>
            <a:ext cx="6172200" cy="4873625"/>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1" fontAlgn="base" latinLnBrk="0" hangingPunct="1">
              <a:lnSpc>
                <a:spcPct val="100000"/>
              </a:lnSpc>
              <a:spcBef>
                <a:spcPct val="20000"/>
              </a:spcBef>
              <a:spcAft>
                <a:spcPct val="0"/>
              </a:spcAft>
              <a:buClrTx/>
              <a:buSzTx/>
              <a:buFontTx/>
              <a:buNone/>
              <a:defRPr/>
            </a:pPr>
            <a:endParaRPr kumimoji="0" lang="en-US" sz="3200" b="0" i="0" u="none" strike="noStrike" kern="1200" cap="none" spc="0" normalizeH="0" baseline="0" noProof="0" smtClean="0">
              <a:ln>
                <a:noFill/>
              </a:ln>
              <a:solidFill>
                <a:schemeClr val="tx1"/>
              </a:solidFill>
              <a:effectLst/>
              <a:uLnTx/>
              <a:uFillTx/>
              <a:latin typeface="+mn-lt"/>
              <a:ea typeface="+mn-ea"/>
              <a:cs typeface="+mn-cs"/>
            </a:endParaRPr>
          </a:p>
        </p:txBody>
      </p:sp>
      <p:sp>
        <p:nvSpPr>
          <p:cNvPr id="4" name="Text Placeholder 3"/>
          <p:cNvSpPr>
            <a:spLocks noGrp="1"/>
          </p:cNvSpPr>
          <p:nvPr>
            <p:ph type="body" sz="half" idx="2"/>
          </p:nvPr>
        </p:nvSpPr>
        <p:spPr>
          <a:xfrm>
            <a:off x="840317"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p>
            <a:endParaRPr lang="en-US"/>
          </a:p>
        </p:txBody>
      </p:sp>
      <p:sp>
        <p:nvSpPr>
          <p:cNvPr id="7" name="Slide Number Placeholder 6"/>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hf sldNum="0" hdr="0" ftr="0" dt="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1.jpe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1026" name="Rectangle 2"/>
          <p:cNvSpPr>
            <a:spLocks noChangeArrowheads="1"/>
          </p:cNvSpPr>
          <p:nvPr/>
        </p:nvSpPr>
        <p:spPr bwMode="auto">
          <a:xfrm>
            <a:off x="2117" y="333375"/>
            <a:ext cx="12192000" cy="1009650"/>
          </a:xfrm>
          <a:prstGeom prst="rect">
            <a:avLst/>
          </a:prstGeom>
          <a:gradFill rotWithShape="0">
            <a:gsLst>
              <a:gs pos="0">
                <a:schemeClr val="bg2">
                  <a:gamma/>
                  <a:tint val="0"/>
                  <a:invGamma/>
                </a:schemeClr>
              </a:gs>
              <a:gs pos="100000">
                <a:schemeClr val="bg2">
                  <a:alpha val="53999"/>
                </a:schemeClr>
              </a:gs>
            </a:gsLst>
            <a:lin ang="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pic>
        <p:nvPicPr>
          <p:cNvPr id="1027" name="Picture 3" descr="关系图"/>
          <p:cNvPicPr>
            <a:picLocks noChangeAspect="1"/>
          </p:cNvPicPr>
          <p:nvPr/>
        </p:nvPicPr>
        <p:blipFill>
          <a:blip r:embed="rId12"/>
          <a:srcRect t="1094" r="8122" b="13318"/>
          <a:stretch>
            <a:fillRect/>
          </a:stretch>
        </p:blipFill>
        <p:spPr>
          <a:xfrm>
            <a:off x="7730067" y="4438650"/>
            <a:ext cx="4453467" cy="2333625"/>
          </a:xfrm>
          <a:prstGeom prst="rect">
            <a:avLst/>
          </a:prstGeom>
          <a:noFill/>
          <a:ln w="9525">
            <a:noFill/>
          </a:ln>
        </p:spPr>
      </p:pic>
      <p:sp>
        <p:nvSpPr>
          <p:cNvPr id="1028" name="Rectangle 4"/>
          <p:cNvSpPr/>
          <p:nvPr>
            <p:ph type="title"/>
          </p:nvPr>
        </p:nvSpPr>
        <p:spPr>
          <a:xfrm>
            <a:off x="609600" y="274638"/>
            <a:ext cx="10972800" cy="1143000"/>
          </a:xfrm>
          <a:prstGeom prst="rect">
            <a:avLst/>
          </a:prstGeom>
          <a:noFill/>
          <a:ln w="9525">
            <a:noFill/>
          </a:ln>
        </p:spPr>
        <p:txBody>
          <a:bodyPr anchor="ctr" anchorCtr="0"/>
          <a:p>
            <a:pPr lvl="0"/>
            <a:r>
              <a:rPr lang="en-US" altLang="zh-CN" dirty="0"/>
              <a:t>Click to edit Master title style</a:t>
            </a:r>
            <a:endParaRPr lang="en-US" altLang="zh-CN" dirty="0"/>
          </a:p>
        </p:txBody>
      </p:sp>
      <p:sp>
        <p:nvSpPr>
          <p:cNvPr id="1029" name="Rectangle 5"/>
          <p:cNvSpPr/>
          <p:nvPr>
            <p:ph type="body" idx="1"/>
          </p:nvPr>
        </p:nvSpPr>
        <p:spPr>
          <a:xfrm>
            <a:off x="609600" y="1600200"/>
            <a:ext cx="10972800" cy="4525963"/>
          </a:xfrm>
          <a:prstGeom prst="rect">
            <a:avLst/>
          </a:prstGeom>
          <a:noFill/>
          <a:ln w="9525">
            <a:noFill/>
          </a:ln>
        </p:spPr>
        <p:txBody>
          <a:bodyPr/>
          <a:p>
            <a:pPr lvl="0"/>
            <a:r>
              <a:rPr lang="en-US" altLang="zh-CN" dirty="0"/>
              <a:t>Click to edit Master text styles</a:t>
            </a:r>
            <a:endParaRPr lang="en-US" altLang="zh-CN" dirty="0"/>
          </a:p>
          <a:p>
            <a:pPr lvl="1"/>
            <a:r>
              <a:rPr lang="en-US" altLang="zh-CN" dirty="0"/>
              <a:t>Second level</a:t>
            </a:r>
            <a:endParaRPr lang="en-US" altLang="zh-CN" dirty="0"/>
          </a:p>
          <a:p>
            <a:pPr lvl="2"/>
            <a:r>
              <a:rPr lang="en-US" altLang="zh-CN" dirty="0"/>
              <a:t>Third level</a:t>
            </a:r>
            <a:endParaRPr lang="en-US" altLang="zh-CN" dirty="0"/>
          </a:p>
          <a:p>
            <a:pPr lvl="3"/>
            <a:r>
              <a:rPr lang="en-US" altLang="zh-CN" dirty="0"/>
              <a:t>Fourth level</a:t>
            </a:r>
            <a:endParaRPr lang="en-US" altLang="zh-CN" dirty="0"/>
          </a:p>
          <a:p>
            <a:pPr lvl="4"/>
            <a:r>
              <a:rPr lang="en-US" altLang="zh-CN" dirty="0"/>
              <a:t>Fifth level</a:t>
            </a:r>
            <a:endParaRPr lang="en-US" altLang="zh-CN" dirty="0"/>
          </a:p>
        </p:txBody>
      </p:sp>
      <p:sp>
        <p:nvSpPr>
          <p:cNvPr id="1030" name="Rectangle 6"/>
          <p:cNvSpPr>
            <a:spLocks noChangeArrowheads="1"/>
          </p:cNvSpPr>
          <p:nvPr>
            <p:ph type="dt" sz="half" idx="2"/>
          </p:nvPr>
        </p:nvSpPr>
        <p:spPr bwMode="auto">
          <a:xfrm>
            <a:off x="609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sz="1400"/>
            </a:lvl1pPr>
          </a:lstStyle>
          <a:p>
            <a:fld id="{63A1C593-65D0-4073-BCC9-577B9352EA97}" type="datetimeFigureOut">
              <a:rPr lang="en-US" smtClean="0"/>
            </a:fld>
            <a:endParaRPr lang="en-US"/>
          </a:p>
        </p:txBody>
      </p:sp>
      <p:sp>
        <p:nvSpPr>
          <p:cNvPr id="1031" name="Rectangle 7"/>
          <p:cNvSpPr>
            <a:spLocks noChangeArrowheads="1"/>
          </p:cNvSpPr>
          <p:nvPr>
            <p:ph type="ftr" sz="quarter" idx="3"/>
          </p:nvPr>
        </p:nvSpPr>
        <p:spPr bwMode="auto">
          <a:xfrm>
            <a:off x="4165600" y="6245225"/>
            <a:ext cx="3860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ctr">
              <a:defRPr sz="1400"/>
            </a:lvl1pPr>
          </a:lstStyle>
          <a:p>
            <a:endParaRPr lang="en-US"/>
          </a:p>
        </p:txBody>
      </p:sp>
      <p:sp>
        <p:nvSpPr>
          <p:cNvPr id="1032" name="Rectangle 8"/>
          <p:cNvSpPr>
            <a:spLocks noChangeArrowheads="1"/>
          </p:cNvSpPr>
          <p:nvPr>
            <p:ph type="sldNum" sz="quarter" idx="4"/>
          </p:nvPr>
        </p:nvSpPr>
        <p:spPr bwMode="auto">
          <a:xfrm>
            <a:off x="8737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a:defRPr sz="1400"/>
            </a:lvl1pPr>
          </a:lstStyle>
          <a:p>
            <a:fld id="{9B618960-8005-486C-9A75-10CB2AAC16F9}"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9" presetClass="entr" presetSubtype="0" fill="hold" grpId="0" nodeType="withEffect">
                                  <p:stCondLst>
                                    <p:cond delay="0"/>
                                  </p:stCondLst>
                                  <p:childTnLst>
                                    <p:set>
                                      <p:cBhvr>
                                        <p:cTn id="6" dur="1" fill="hold">
                                          <p:stCondLst>
                                            <p:cond delay="0"/>
                                          </p:stCondLst>
                                        </p:cTn>
                                        <p:tgtEl>
                                          <p:spTgt spid="1026"/>
                                        </p:tgtEl>
                                        <p:attrNameLst>
                                          <p:attrName>style.visibility</p:attrName>
                                        </p:attrNameLst>
                                      </p:cBhvr>
                                      <p:to>
                                        <p:strVal val="visible"/>
                                      </p:to>
                                    </p:set>
                                    <p:anim calcmode="lin" valueType="num">
                                      <p:cBhvr>
                                        <p:cTn id="7" dur="1000" fill="hold"/>
                                        <p:tgtEl>
                                          <p:spTgt spid="1026"/>
                                        </p:tgtEl>
                                        <p:attrNameLst>
                                          <p:attrName>ppt_x</p:attrName>
                                        </p:attrNameLst>
                                      </p:cBhvr>
                                      <p:tavLst>
                                        <p:tav tm="0">
                                          <p:val>
                                            <p:strVal val="#ppt_x-.2"/>
                                          </p:val>
                                        </p:tav>
                                        <p:tav tm="100000">
                                          <p:val>
                                            <p:strVal val="#ppt_x"/>
                                          </p:val>
                                        </p:tav>
                                      </p:tavLst>
                                    </p:anim>
                                    <p:anim calcmode="lin" valueType="num">
                                      <p:cBhvr>
                                        <p:cTn id="8" dur="1000" fill="hold"/>
                                        <p:tgtEl>
                                          <p:spTgt spid="1026"/>
                                        </p:tgtEl>
                                        <p:attrNameLst>
                                          <p:attrName>ppt_y</p:attrName>
                                        </p:attrNameLst>
                                      </p:cBhvr>
                                      <p:tavLst>
                                        <p:tav tm="0">
                                          <p:val>
                                            <p:strVal val="#ppt_y"/>
                                          </p:val>
                                        </p:tav>
                                        <p:tav tm="100000">
                                          <p:val>
                                            <p:strVal val="#ppt_y"/>
                                          </p:val>
                                        </p:tav>
                                      </p:tavLst>
                                    </p:anim>
                                    <p:animEffect transition="in" filter="wipe(right)" prLst="gradientSize: 0.1">
                                      <p:cBhvr>
                                        <p:cTn id="9" dur="1000"/>
                                        <p:tgtEl>
                                          <p:spTgt spid="1026"/>
                                        </p:tgtEl>
                                      </p:cBhvr>
                                    </p:animEffect>
                                  </p:childTnLst>
                                </p:cTn>
                              </p:par>
                              <p:par>
                                <p:cTn id="10" presetID="29" presetClass="entr" presetSubtype="0" fill="hold" grpId="0" nodeType="withEffect">
                                  <p:stCondLst>
                                    <p:cond delay="0"/>
                                  </p:stCondLst>
                                  <p:childTnLst>
                                    <p:set>
                                      <p:cBhvr>
                                        <p:cTn id="11" dur="1" fill="hold">
                                          <p:stCondLst>
                                            <p:cond delay="0"/>
                                          </p:stCondLst>
                                        </p:cTn>
                                        <p:tgtEl>
                                          <p:spTgt spid="1028"/>
                                        </p:tgtEl>
                                        <p:attrNameLst>
                                          <p:attrName>style.visibility</p:attrName>
                                        </p:attrNameLst>
                                      </p:cBhvr>
                                      <p:to>
                                        <p:strVal val="visible"/>
                                      </p:to>
                                    </p:set>
                                    <p:anim calcmode="lin" valueType="num">
                                      <p:cBhvr>
                                        <p:cTn id="12" dur="1000" fill="hold"/>
                                        <p:tgtEl>
                                          <p:spTgt spid="1028"/>
                                        </p:tgtEl>
                                        <p:attrNameLst>
                                          <p:attrName>ppt_x</p:attrName>
                                        </p:attrNameLst>
                                      </p:cBhvr>
                                      <p:tavLst>
                                        <p:tav tm="0">
                                          <p:val>
                                            <p:strVal val="#ppt_x-.2"/>
                                          </p:val>
                                        </p:tav>
                                        <p:tav tm="100000">
                                          <p:val>
                                            <p:strVal val="#ppt_x"/>
                                          </p:val>
                                        </p:tav>
                                      </p:tavLst>
                                    </p:anim>
                                    <p:anim calcmode="lin" valueType="num">
                                      <p:cBhvr>
                                        <p:cTn id="13" dur="1000" fill="hold"/>
                                        <p:tgtEl>
                                          <p:spTgt spid="1028"/>
                                        </p:tgtEl>
                                        <p:attrNameLst>
                                          <p:attrName>ppt_y</p:attrName>
                                        </p:attrNameLst>
                                      </p:cBhvr>
                                      <p:tavLst>
                                        <p:tav tm="0">
                                          <p:val>
                                            <p:strVal val="#ppt_y"/>
                                          </p:val>
                                        </p:tav>
                                        <p:tav tm="100000">
                                          <p:val>
                                            <p:strVal val="#ppt_y"/>
                                          </p:val>
                                        </p:tav>
                                      </p:tavLst>
                                    </p:anim>
                                    <p:animEffect transition="in" filter="wipe(right)" prLst="gradientSize: 0.1">
                                      <p:cBhvr>
                                        <p:cTn id="14" dur="100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6" grpId="0" bldLvl="0" animBg="1"/>
      <p:bldP spid="1028" grpId="0" bldLvl="0"/>
    </p:bldLst>
  </p:timing>
  <p:hf sldNum="0"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ea typeface="SimSun" panose="02010600030101010101" pitchFamily="2" charset="-122"/>
        </a:defRPr>
      </a:lvl2pPr>
      <a:lvl3pPr algn="ctr" rtl="0" fontAlgn="base">
        <a:spcBef>
          <a:spcPct val="0"/>
        </a:spcBef>
        <a:spcAft>
          <a:spcPct val="0"/>
        </a:spcAft>
        <a:defRPr sz="4400">
          <a:solidFill>
            <a:schemeClr val="tx2"/>
          </a:solidFill>
          <a:latin typeface="Arial" panose="020B0604020202020204" pitchFamily="34" charset="0"/>
          <a:ea typeface="SimSun" panose="02010600030101010101" pitchFamily="2" charset="-122"/>
        </a:defRPr>
      </a:lvl3pPr>
      <a:lvl4pPr algn="ctr" rtl="0" fontAlgn="base">
        <a:spcBef>
          <a:spcPct val="0"/>
        </a:spcBef>
        <a:spcAft>
          <a:spcPct val="0"/>
        </a:spcAft>
        <a:defRPr sz="4400">
          <a:solidFill>
            <a:schemeClr val="tx2"/>
          </a:solidFill>
          <a:latin typeface="Arial" panose="020B0604020202020204" pitchFamily="34" charset="0"/>
          <a:ea typeface="SimSun" panose="02010600030101010101" pitchFamily="2" charset="-122"/>
        </a:defRPr>
      </a:lvl4pPr>
      <a:lvl5pPr algn="ctr" rtl="0" fontAlgn="base">
        <a:spcBef>
          <a:spcPct val="0"/>
        </a:spcBef>
        <a:spcAft>
          <a:spcPct val="0"/>
        </a:spcAft>
        <a:defRPr sz="4400">
          <a:solidFill>
            <a:schemeClr val="tx2"/>
          </a:solidFill>
          <a:latin typeface="Arial" panose="020B0604020202020204" pitchFamily="34" charset="0"/>
          <a:ea typeface="SimSun"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SimSun"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SimSun"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SimSun"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SimSun" panose="02010600030101010101" pitchFamily="2" charset="-122"/>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0.png"/><Relationship Id="rId1" Type="http://schemas.openxmlformats.org/officeDocument/2006/relationships/image" Target="../media/image9.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2.png"/><Relationship Id="rId1" Type="http://schemas.openxmlformats.org/officeDocument/2006/relationships/image" Target="../media/image11.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4.png"/><Relationship Id="rId1"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6.png"/><Relationship Id="rId1"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8.png"/><Relationship Id="rId1"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0.png"/><Relationship Id="rId1"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2.png"/><Relationship Id="rId1" Type="http://schemas.openxmlformats.org/officeDocument/2006/relationships/image" Target="../media/image21.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4.png"/><Relationship Id="rId1" Type="http://schemas.openxmlformats.org/officeDocument/2006/relationships/image" Target="../media/image23.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6.png"/><Relationship Id="rId1" Type="http://schemas.openxmlformats.org/officeDocument/2006/relationships/image" Target="../media/image25.png"/></Relationships>
</file>

<file path=ppt/slides/_rels/slide23.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image" Target="../media/image27.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30.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32.png"/><Relationship Id="rId1" Type="http://schemas.openxmlformats.org/officeDocument/2006/relationships/image" Target="../media/image31.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34.png"/><Relationship Id="rId1" Type="http://schemas.openxmlformats.org/officeDocument/2006/relationships/image" Target="../media/image33.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36.png"/><Relationship Id="rId1" Type="http://schemas.openxmlformats.org/officeDocument/2006/relationships/image" Target="../media/image35.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38.png"/><Relationship Id="rId1" Type="http://schemas.openxmlformats.org/officeDocument/2006/relationships/image" Target="../media/image3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svg"/><Relationship Id="rId1" Type="http://schemas.openxmlformats.org/officeDocument/2006/relationships/image" Target="../media/image2.png"/></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39.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40.png"/></Relationships>
</file>

<file path=ppt/slides/_rels/slide32.xml.rels><?xml version="1.0" encoding="UTF-8" standalone="yes"?>
<Relationships xmlns="http://schemas.openxmlformats.org/package/2006/relationships"><Relationship Id="rId5" Type="http://schemas.openxmlformats.org/officeDocument/2006/relationships/slideLayout" Target="../slideLayouts/slideLayout4.xml"/><Relationship Id="rId4" Type="http://schemas.openxmlformats.org/officeDocument/2006/relationships/image" Target="../media/image44.png"/><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image" Target="../media/image41.png"/></Relationships>
</file>

<file path=ppt/slides/_rels/slide33.xml.rels><?xml version="1.0" encoding="UTF-8" standalone="yes"?>
<Relationships xmlns="http://schemas.openxmlformats.org/package/2006/relationships"><Relationship Id="rId5" Type="http://schemas.openxmlformats.org/officeDocument/2006/relationships/slideLayout" Target="../slideLayouts/slideLayout4.xml"/><Relationship Id="rId4" Type="http://schemas.openxmlformats.org/officeDocument/2006/relationships/image" Target="../media/image48.png"/><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image" Target="../media/image45.png"/></Relationships>
</file>

<file path=ppt/slides/_rels/slide34.xml.rels><?xml version="1.0" encoding="UTF-8" standalone="yes"?>
<Relationships xmlns="http://schemas.openxmlformats.org/package/2006/relationships"><Relationship Id="rId5" Type="http://schemas.openxmlformats.org/officeDocument/2006/relationships/slideLayout" Target="../slideLayouts/slideLayout4.xml"/><Relationship Id="rId4" Type="http://schemas.openxmlformats.org/officeDocument/2006/relationships/image" Target="../media/image52.png"/><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image" Target="../media/image49.png"/></Relationships>
</file>

<file path=ppt/slides/_rels/slide35.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image" Target="../media/image53.png"/></Relationships>
</file>

<file path=ppt/slides/_rels/slide36.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image" Target="../media/image5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59.png"/></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6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61.png"/></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62.png"/></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63.png"/></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64.png"/></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65.png"/></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66.png"/></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4.xml"/><Relationship Id="rId1" Type="http://schemas.openxmlformats.org/officeDocument/2006/relationships/image" Target="../media/image67.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3.jpe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svg"/><Relationship Id="rId1"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60873" y="895033"/>
            <a:ext cx="10363200" cy="1470025"/>
          </a:xfrm>
        </p:spPr>
        <p:txBody>
          <a:bodyPr/>
          <a:lstStyle/>
          <a:p>
            <a:r>
              <a:rPr lang="en-IN" sz="6600">
                <a:solidFill>
                  <a:schemeClr val="tx1"/>
                </a:solidFill>
                <a:latin typeface="Algerian" panose="04020705040A02060702" pitchFamily="82" charset="0"/>
                <a:sym typeface="+mn-ea"/>
              </a:rPr>
              <a:t>Customer Retention</a:t>
            </a:r>
            <a:r>
              <a:rPr lang="en-US" altLang="en-IN" sz="6600">
                <a:solidFill>
                  <a:schemeClr val="tx1"/>
                </a:solidFill>
                <a:latin typeface="Algerian" panose="04020705040A02060702" pitchFamily="82" charset="0"/>
                <a:sym typeface="+mn-ea"/>
              </a:rPr>
              <a:t> Project</a:t>
            </a:r>
            <a:br>
              <a:rPr lang="en-US" dirty="0">
                <a:solidFill>
                  <a:schemeClr val="bg1"/>
                </a:solidFill>
                <a:latin typeface="Algerian" panose="04020705040A02060702" pitchFamily="82" charset="0"/>
              </a:rPr>
            </a:br>
            <a:endParaRPr lang="en-US" dirty="0"/>
          </a:p>
        </p:txBody>
      </p:sp>
      <p:sp>
        <p:nvSpPr>
          <p:cNvPr id="3" name="Subtitle 2"/>
          <p:cNvSpPr>
            <a:spLocks noGrp="1"/>
          </p:cNvSpPr>
          <p:nvPr>
            <p:ph type="subTitle" idx="1"/>
          </p:nvPr>
        </p:nvSpPr>
        <p:spPr>
          <a:xfrm>
            <a:off x="2545503" y="2817495"/>
            <a:ext cx="7393517" cy="1222375"/>
          </a:xfrm>
        </p:spPr>
        <p:txBody>
          <a:bodyPr/>
          <a:lstStyle/>
          <a:p>
            <a:r>
              <a:rPr lang="en-US" sz="2400">
                <a:solidFill>
                  <a:schemeClr val="tx1"/>
                </a:solidFill>
                <a:sym typeface="+mn-ea"/>
              </a:rPr>
              <a:t>E-retail factors for customer activation and retention: A case study from Indian e-commerce customers</a:t>
            </a:r>
            <a:endParaRPr lang="en-US" sz="2400" dirty="0">
              <a:solidFill>
                <a:schemeClr val="tx1"/>
              </a:solidFill>
            </a:endParaRPr>
          </a:p>
          <a:p>
            <a:endParaRPr lang="en-US" sz="2400" dirty="0">
              <a:solidFill>
                <a:schemeClr val="tx1"/>
              </a:solidFill>
            </a:endParaRPr>
          </a:p>
        </p:txBody>
      </p:sp>
      <p:sp>
        <p:nvSpPr>
          <p:cNvPr id="4" name="Text Box 3"/>
          <p:cNvSpPr txBox="1"/>
          <p:nvPr/>
        </p:nvSpPr>
        <p:spPr>
          <a:xfrm>
            <a:off x="1061085" y="5090160"/>
            <a:ext cx="2540000" cy="1383665"/>
          </a:xfrm>
          <a:prstGeom prst="rect">
            <a:avLst/>
          </a:prstGeom>
          <a:noFill/>
        </p:spPr>
        <p:txBody>
          <a:bodyPr wrap="square" rtlCol="0" anchor="t">
            <a:spAutoFit/>
          </a:bodyPr>
          <a:p>
            <a:r>
              <a:rPr lang="en-GB" sz="2800" dirty="0">
                <a:solidFill>
                  <a:schemeClr val="tx1"/>
                </a:solidFill>
                <a:latin typeface="Algerian" panose="04020705040A02060702" pitchFamily="82" charset="0"/>
                <a:sym typeface="+mn-ea"/>
              </a:rPr>
              <a:t>By </a:t>
            </a:r>
            <a:endParaRPr lang="en-GB" sz="2800" dirty="0">
              <a:solidFill>
                <a:schemeClr val="tx1"/>
              </a:solidFill>
              <a:latin typeface="Algerian" panose="04020705040A02060702" pitchFamily="82" charset="0"/>
            </a:endParaRPr>
          </a:p>
          <a:p>
            <a:r>
              <a:rPr lang="en-US" sz="2800"/>
              <a:t>SUDHANSHU KUMAR</a:t>
            </a:r>
            <a:endParaRPr lang="en-US" sz="280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609600" y="364173"/>
            <a:ext cx="10972800" cy="1143000"/>
          </a:xfrm>
        </p:spPr>
        <p:txBody>
          <a:bodyPr/>
          <a:p>
            <a:r>
              <a:rPr lang="en-US" sz="5400" dirty="0">
                <a:solidFill>
                  <a:schemeClr val="tx1"/>
                </a:solidFill>
                <a:latin typeface="Algerian" panose="04020705040A02060702" pitchFamily="82" charset="0"/>
                <a:sym typeface="+mn-ea"/>
              </a:rPr>
              <a:t>Check the name of columns</a:t>
            </a:r>
            <a:endParaRPr lang="en-GB" sz="5400" dirty="0">
              <a:solidFill>
                <a:schemeClr val="tx1"/>
              </a:solidFill>
              <a:sym typeface="+mn-ea"/>
            </a:endParaRPr>
          </a:p>
        </p:txBody>
      </p:sp>
      <p:sp>
        <p:nvSpPr>
          <p:cNvPr id="3" name="Content Placeholder 2"/>
          <p:cNvSpPr>
            <a:spLocks noGrp="1"/>
          </p:cNvSpPr>
          <p:nvPr>
            <p:ph sz="half" idx="1"/>
          </p:nvPr>
        </p:nvSpPr>
        <p:spPr>
          <a:xfrm>
            <a:off x="609600" y="1754505"/>
            <a:ext cx="11318875" cy="4526280"/>
          </a:xfrm>
        </p:spPr>
        <p:txBody>
          <a:bodyPr/>
          <a:p>
            <a:pPr marL="0" marR="0" lvl="0" indent="0" algn="l" defTabSz="914400" rtl="0" eaLnBrk="0" fontAlgn="base" latinLnBrk="0" hangingPunct="0">
              <a:spcBef>
                <a:spcPct val="0"/>
              </a:spcBef>
              <a:spcAft>
                <a:spcPts val="600"/>
              </a:spcAft>
              <a:buClrTx/>
              <a:buSzTx/>
              <a:buFontTx/>
              <a:buNone/>
            </a:pPr>
            <a:r>
              <a:rPr lang="en-GB" altLang="en-US" sz="1200" dirty="0">
                <a:ln>
                  <a:noFill/>
                </a:ln>
                <a:solidFill>
                  <a:srgbClr val="000000"/>
                </a:solidFill>
                <a:effectLst/>
                <a:latin typeface="Courier New" panose="02070309020205020404" pitchFamily="49" charset="0"/>
                <a:sym typeface="+mn-ea"/>
              </a:rPr>
              <a:t>Index(['Gender', 'Age', 'city', 'Pin Code', 'How Long You are Shopping Online', 'How many times in the past 1 year', 'How do you access the internet’, 'device', 'screen size', 'operating system', 'browser', 'channel’, 'After first visit', 'How much times', 'payment Option’, 'How frequently do you abandon', 'Why did you abandon’, 'content on the website', 'similar product', 'Complete information’, 'relevant information', 'Ease of navigation’, 'Loading and processing speed', 'User friendly’, 'Convenient Payment methods', 'Trust that the online retail store’, 'Empathy towards the customers', 'privacy of the customer’, 'Responsiveness and availability', 'monetary benefit and discounts’, 'Enjoyment is derived from shopping online’, 'Shopping online is convenient and flexible’, ‘Return and replacement policy', 'Gaining access to loyalty', 'quality Information on the website', 'User derive satisfaction’, 'Net Benefit', 'User satisfaction cannot exist without trust’, 'Offering a wide variety’, 'Provision of complete and relevant product information’, 'Monetary savings’, 'The Convenience of patronizing the online retailer’, 'sense of adventure', 'enhances your social status’, 'gratification shopping on your </a:t>
            </a:r>
            <a:r>
              <a:rPr lang="en-GB" altLang="en-US" sz="1200" dirty="0" err="1">
                <a:ln>
                  <a:noFill/>
                </a:ln>
                <a:solidFill>
                  <a:srgbClr val="000000"/>
                </a:solidFill>
                <a:effectLst/>
                <a:latin typeface="Courier New" panose="02070309020205020404" pitchFamily="49" charset="0"/>
                <a:sym typeface="+mn-ea"/>
              </a:rPr>
              <a:t>favorite</a:t>
            </a:r>
            <a:r>
              <a:rPr lang="en-GB" altLang="en-US" sz="1200" dirty="0">
                <a:ln>
                  <a:noFill/>
                </a:ln>
                <a:solidFill>
                  <a:srgbClr val="000000"/>
                </a:solidFill>
                <a:effectLst/>
                <a:latin typeface="Courier New" panose="02070309020205020404" pitchFamily="49" charset="0"/>
                <a:sym typeface="+mn-ea"/>
              </a:rPr>
              <a:t> e-tailer', 'Shopping on the website helps you </a:t>
            </a:r>
            <a:r>
              <a:rPr lang="en-GB" altLang="en-US" sz="1200" dirty="0" err="1">
                <a:ln>
                  <a:noFill/>
                </a:ln>
                <a:solidFill>
                  <a:srgbClr val="000000"/>
                </a:solidFill>
                <a:effectLst/>
                <a:latin typeface="Courier New" panose="02070309020205020404" pitchFamily="49" charset="0"/>
                <a:sym typeface="+mn-ea"/>
              </a:rPr>
              <a:t>fulfill</a:t>
            </a:r>
            <a:r>
              <a:rPr lang="en-GB" altLang="en-US" sz="1200" dirty="0">
                <a:ln>
                  <a:noFill/>
                </a:ln>
                <a:solidFill>
                  <a:srgbClr val="000000"/>
                </a:solidFill>
                <a:effectLst/>
                <a:latin typeface="Courier New" panose="02070309020205020404" pitchFamily="49" charset="0"/>
                <a:sym typeface="+mn-ea"/>
              </a:rPr>
              <a:t> certain roles’, 'Getting value for money spent', 'you have shopped from’, 'Easy to use website or application’, 'Visual appealing web-page layout', 'Wild variety of product on offer’, 'Complete description information of products', 'Fast loading website speed of website and application', 'Reliability of the website or application’, 'Quickness to complete purchase', 'Availability of several payment options', 'Speedy order delivery ','Privacy of customers’ information’, 'Security of customer financial information', 'Perceived Trustworthiness’, 'Presence of online assistance through multi-channel’,</a:t>
            </a:r>
            <a:r>
              <a:rPr lang="en-GB" altLang="en-US" sz="1200" dirty="0">
                <a:solidFill>
                  <a:srgbClr val="000000"/>
                </a:solidFill>
                <a:latin typeface="Courier New" panose="02070309020205020404" pitchFamily="49" charset="0"/>
                <a:sym typeface="+mn-ea"/>
              </a:rPr>
              <a:t> </a:t>
            </a:r>
            <a:r>
              <a:rPr lang="en-GB" altLang="en-US" sz="1200" dirty="0">
                <a:ln>
                  <a:noFill/>
                </a:ln>
                <a:solidFill>
                  <a:srgbClr val="000000"/>
                </a:solidFill>
                <a:effectLst/>
                <a:latin typeface="Courier New" panose="02070309020205020404" pitchFamily="49" charset="0"/>
                <a:sym typeface="+mn-ea"/>
              </a:rPr>
              <a:t>'Longer time to get logged in’, 'Longer time in displaying graphics and photos’,</a:t>
            </a:r>
            <a:r>
              <a:rPr lang="en-GB" altLang="en-US" sz="1200" dirty="0">
                <a:solidFill>
                  <a:srgbClr val="000000"/>
                </a:solidFill>
                <a:latin typeface="Courier New" panose="02070309020205020404" pitchFamily="49" charset="0"/>
                <a:sym typeface="+mn-ea"/>
              </a:rPr>
              <a:t> </a:t>
            </a:r>
            <a:r>
              <a:rPr lang="en-GB" altLang="en-US" sz="1200" dirty="0">
                <a:ln>
                  <a:noFill/>
                </a:ln>
                <a:solidFill>
                  <a:srgbClr val="000000"/>
                </a:solidFill>
                <a:effectLst/>
                <a:latin typeface="Courier New" panose="02070309020205020404" pitchFamily="49" charset="0"/>
                <a:sym typeface="+mn-ea"/>
              </a:rPr>
              <a:t>'Late declaration of price', 'Longer page loading time’,</a:t>
            </a:r>
            <a:r>
              <a:rPr lang="en-GB" altLang="en-US" sz="1200" dirty="0">
                <a:solidFill>
                  <a:srgbClr val="000000"/>
                </a:solidFill>
                <a:latin typeface="Courier New" panose="02070309020205020404" pitchFamily="49" charset="0"/>
                <a:sym typeface="+mn-ea"/>
              </a:rPr>
              <a:t> </a:t>
            </a:r>
            <a:r>
              <a:rPr lang="en-GB" altLang="en-US" sz="1200" dirty="0">
                <a:ln>
                  <a:noFill/>
                </a:ln>
                <a:solidFill>
                  <a:srgbClr val="000000"/>
                </a:solidFill>
                <a:effectLst/>
                <a:latin typeface="Courier New" panose="02070309020205020404" pitchFamily="49" charset="0"/>
                <a:sym typeface="+mn-ea"/>
              </a:rPr>
              <a:t>'Limited mode of payment on most products', 'Longer delivery period’,</a:t>
            </a:r>
            <a:r>
              <a:rPr lang="en-GB" altLang="en-US" sz="1200" dirty="0">
                <a:solidFill>
                  <a:srgbClr val="000000"/>
                </a:solidFill>
                <a:latin typeface="Courier New" panose="02070309020205020404" pitchFamily="49" charset="0"/>
                <a:sym typeface="+mn-ea"/>
              </a:rPr>
              <a:t> </a:t>
            </a:r>
            <a:r>
              <a:rPr lang="en-GB" altLang="en-US" sz="1200" dirty="0">
                <a:ln>
                  <a:noFill/>
                </a:ln>
                <a:solidFill>
                  <a:srgbClr val="000000"/>
                </a:solidFill>
                <a:effectLst/>
                <a:latin typeface="Courier New" panose="02070309020205020404" pitchFamily="49" charset="0"/>
                <a:sym typeface="+mn-ea"/>
              </a:rPr>
              <a:t>'Change in website/Application design’,</a:t>
            </a:r>
            <a:r>
              <a:rPr lang="en-GB" altLang="en-US" sz="1200" dirty="0">
                <a:solidFill>
                  <a:srgbClr val="000000"/>
                </a:solidFill>
                <a:latin typeface="Courier New" panose="02070309020205020404" pitchFamily="49" charset="0"/>
                <a:sym typeface="+mn-ea"/>
              </a:rPr>
              <a:t> </a:t>
            </a:r>
            <a:r>
              <a:rPr lang="en-GB" altLang="en-US" sz="1200" dirty="0">
                <a:ln>
                  <a:noFill/>
                </a:ln>
                <a:solidFill>
                  <a:srgbClr val="000000"/>
                </a:solidFill>
                <a:effectLst/>
                <a:latin typeface="Courier New" panose="02070309020205020404" pitchFamily="49" charset="0"/>
                <a:sym typeface="+mn-ea"/>
              </a:rPr>
              <a:t>'Frequent disruption when moving from one page to another’, 'Website is as efficient as before',</a:t>
            </a:r>
            <a:endParaRPr kumimoji="0" lang="en-GB" altLang="en-US" sz="1200" b="0" i="0" u="none" strike="noStrike" cap="none" normalizeH="0" baseline="0" dirty="0">
              <a:ln>
                <a:noFill/>
              </a:ln>
              <a:solidFill>
                <a:srgbClr val="000000"/>
              </a:solidFill>
              <a:effectLst/>
              <a:latin typeface="Courier New" panose="02070309020205020404" pitchFamily="49" charset="0"/>
            </a:endParaRPr>
          </a:p>
          <a:p>
            <a:pPr marL="0" marR="0" lvl="0" indent="0" algn="l" defTabSz="914400" rtl="0" eaLnBrk="0" fontAlgn="base" latinLnBrk="0" hangingPunct="0">
              <a:spcBef>
                <a:spcPct val="0"/>
              </a:spcBef>
              <a:spcAft>
                <a:spcPts val="600"/>
              </a:spcAft>
              <a:buClrTx/>
              <a:buSzTx/>
              <a:buFontTx/>
              <a:buNone/>
            </a:pPr>
            <a:r>
              <a:rPr lang="en-GB" altLang="en-US" sz="1200" dirty="0">
                <a:ln>
                  <a:noFill/>
                </a:ln>
                <a:solidFill>
                  <a:srgbClr val="000000"/>
                </a:solidFill>
                <a:effectLst/>
                <a:latin typeface="Courier New" panose="02070309020205020404" pitchFamily="49" charset="0"/>
                <a:sym typeface="+mn-ea"/>
              </a:rPr>
              <a:t> 'Which of the Indian online retailer would you recommend to a friend'],</a:t>
            </a:r>
            <a:endParaRPr kumimoji="0" lang="en-GB" altLang="en-US" sz="1200" b="0" i="0" u="none" strike="noStrike" cap="none" normalizeH="0" baseline="0" dirty="0">
              <a:ln>
                <a:noFill/>
              </a:ln>
              <a:solidFill>
                <a:srgbClr val="000000"/>
              </a:solidFill>
              <a:effectLst/>
              <a:latin typeface="Courier New" panose="02070309020205020404" pitchFamily="49" charset="0"/>
            </a:endParaRPr>
          </a:p>
          <a:p>
            <a:pPr marL="0" marR="0" lvl="0" indent="0" algn="l" defTabSz="914400" rtl="0" eaLnBrk="0" fontAlgn="base" latinLnBrk="0" hangingPunct="0">
              <a:spcBef>
                <a:spcPct val="0"/>
              </a:spcBef>
              <a:spcAft>
                <a:spcPts val="600"/>
              </a:spcAft>
              <a:buClrTx/>
              <a:buSzTx/>
              <a:buFontTx/>
              <a:buNone/>
            </a:pPr>
            <a:r>
              <a:rPr lang="en-GB" altLang="en-US" sz="1200" dirty="0">
                <a:ln>
                  <a:noFill/>
                </a:ln>
                <a:solidFill>
                  <a:srgbClr val="000000"/>
                </a:solidFill>
                <a:effectLst/>
                <a:latin typeface="Courier New" panose="02070309020205020404" pitchFamily="49" charset="0"/>
                <a:sym typeface="+mn-ea"/>
              </a:rPr>
              <a:t>      </a:t>
            </a:r>
            <a:r>
              <a:rPr lang="en-GB" altLang="en-US" sz="1200" dirty="0" err="1">
                <a:ln>
                  <a:noFill/>
                </a:ln>
                <a:solidFill>
                  <a:srgbClr val="000000"/>
                </a:solidFill>
                <a:effectLst/>
                <a:latin typeface="Courier New" panose="02070309020205020404" pitchFamily="49" charset="0"/>
                <a:sym typeface="+mn-ea"/>
              </a:rPr>
              <a:t>dtype</a:t>
            </a:r>
            <a:r>
              <a:rPr lang="en-GB" altLang="en-US" sz="1200" dirty="0">
                <a:ln>
                  <a:noFill/>
                </a:ln>
                <a:solidFill>
                  <a:srgbClr val="000000"/>
                </a:solidFill>
                <a:effectLst/>
                <a:latin typeface="Courier New" panose="02070309020205020404" pitchFamily="49" charset="0"/>
                <a:sym typeface="+mn-ea"/>
              </a:rPr>
              <a:t>='object')</a:t>
            </a:r>
            <a:endParaRPr lang="en-US" sz="120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sz="4000" dirty="0">
                <a:solidFill>
                  <a:schemeClr val="tx1"/>
                </a:solidFill>
                <a:latin typeface="Algerian" panose="04020705040A02060702" pitchFamily="82" charset="0"/>
                <a:sym typeface="+mn-ea"/>
              </a:rPr>
              <a:t>Renaming columns into a right form for easy &amp; better understanding</a:t>
            </a:r>
            <a:endParaRPr lang="en-US" sz="4000"/>
          </a:p>
        </p:txBody>
      </p:sp>
      <p:sp>
        <p:nvSpPr>
          <p:cNvPr id="3" name="Content Placeholder 2"/>
          <p:cNvSpPr>
            <a:spLocks noGrp="1"/>
          </p:cNvSpPr>
          <p:nvPr>
            <p:ph sz="half" idx="1"/>
          </p:nvPr>
        </p:nvSpPr>
        <p:spPr>
          <a:xfrm>
            <a:off x="609600" y="1600200"/>
            <a:ext cx="11163300" cy="4526280"/>
          </a:xfrm>
        </p:spPr>
        <p:txBody>
          <a:bodyPr/>
          <a:p>
            <a:r>
              <a:rPr lang="en-US" altLang="en-GB" sz="1600" dirty="0" err="1">
                <a:solidFill>
                  <a:schemeClr val="tx1"/>
                </a:solidFill>
                <a:sym typeface="+mn-ea"/>
              </a:rPr>
              <a:t>cus_ret</a:t>
            </a:r>
            <a:r>
              <a:rPr lang="en-GB" sz="1600" dirty="0" err="1">
                <a:solidFill>
                  <a:schemeClr val="tx1"/>
                </a:solidFill>
                <a:sym typeface="+mn-ea"/>
              </a:rPr>
              <a:t>.columns</a:t>
            </a:r>
            <a:r>
              <a:rPr lang="en-GB" sz="1600" dirty="0">
                <a:solidFill>
                  <a:schemeClr val="tx1"/>
                </a:solidFill>
                <a:sym typeface="+mn-ea"/>
              </a:rPr>
              <a:t>=['Gender', 'Age', 'city', 'Pin Code', 'How Long You are Shopping Online', 'How many times in the past 1 year',  'How do you access the internet', 'device', 'screen size', 'operating system', 'browser',  'channel', 'After first visit', 'How much times', 'payment Option', 'How frequently do you abandon',  'Why did you abandon', 'content on the website', 'similar product', 'Complete information',  'relevant information', 'Ease of navigation', 'Loading and processing speed', 'User friendly',  'Convenient Payment methods', 'Trust that the online retail store', 'Empathy towards the customers',  'privacy of the customer', 'Responsiveness and availability', 'monetary benefit and discounts',  'Enjoyment is derived from shopping online', 'Shopping online is convenient and flexible',  'Return and replacement policy', 'Gaining access to loyalty', 'quality Information on the website', 'User derive satisfaction', 'Net Benefit', 'User satisfaction cannot exist without trust’, 'Offering a wide variety', 'Provision of complete and relevant product information', 'Monetary savings', 'The Convenience of patronizing the online retailer', 'sense of adventure', 'enhances your social status', 'gratification shopping on your </a:t>
            </a:r>
            <a:r>
              <a:rPr lang="en-GB" sz="1600" dirty="0" err="1">
                <a:solidFill>
                  <a:schemeClr val="tx1"/>
                </a:solidFill>
                <a:sym typeface="+mn-ea"/>
              </a:rPr>
              <a:t>favorite</a:t>
            </a:r>
            <a:r>
              <a:rPr lang="en-GB" sz="1600" dirty="0">
                <a:solidFill>
                  <a:schemeClr val="tx1"/>
                </a:solidFill>
                <a:sym typeface="+mn-ea"/>
              </a:rPr>
              <a:t> e-tailer’,  'Shopping on the website helps you </a:t>
            </a:r>
            <a:r>
              <a:rPr lang="en-GB" sz="1600" dirty="0" err="1">
                <a:solidFill>
                  <a:schemeClr val="tx1"/>
                </a:solidFill>
                <a:sym typeface="+mn-ea"/>
              </a:rPr>
              <a:t>fulfill</a:t>
            </a:r>
            <a:r>
              <a:rPr lang="en-GB" sz="1600" dirty="0">
                <a:solidFill>
                  <a:schemeClr val="tx1"/>
                </a:solidFill>
                <a:sym typeface="+mn-ea"/>
              </a:rPr>
              <a:t> certain roles', 'Getting value for money spent', 'you have shopped from', 'Easy to use website or application', 'Visual appealing web-page layout',  'Wild variety of product on offer', 'Complete description information of products',  'Fast loading website speed of website and application', 'Reliability of the website or application',  'Quickness to complete purchase', 'Availability of several payment options', 'Speedy order delivery ',  'Privacy of customers’ information', 'Security of customer financial information', 'Perceived Trustworthiness',  'Presence of online assistance through multi-channel', 'Longer time to get logged in',  'Longer time in displaying graphics and photos', 'Late declaration of price', 'Longer page loading time', 'Limited mode of payment on most products', 'Longer delivery period', 'Change in website/Application design',   'Frequent disruption when moving from one page to another', 'Website is as efficient as before',  'Which of the Indian online retailer would you recommend to a friend']</a:t>
            </a:r>
            <a:endParaRPr lang="en-IN" sz="1600" dirty="0">
              <a:solidFill>
                <a:schemeClr val="tx1"/>
              </a:solidFill>
            </a:endParaRPr>
          </a:p>
          <a:p>
            <a:endParaRPr lang="en-IN" sz="1600" dirty="0">
              <a:solidFill>
                <a:schemeClr val="tx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sz="4800" dirty="0">
                <a:solidFill>
                  <a:schemeClr val="tx1"/>
                </a:solidFill>
                <a:latin typeface="Algerian" panose="04020705040A02060702" pitchFamily="82" charset="0"/>
                <a:sym typeface="+mn-ea"/>
              </a:rPr>
              <a:t> Exploring Categorical Columns</a:t>
            </a:r>
            <a:endParaRPr lang="en-US" sz="4800"/>
          </a:p>
        </p:txBody>
      </p:sp>
      <p:sp>
        <p:nvSpPr>
          <p:cNvPr id="3" name="Content Placeholder 2"/>
          <p:cNvSpPr>
            <a:spLocks noGrp="1"/>
          </p:cNvSpPr>
          <p:nvPr>
            <p:ph sz="half" idx="1"/>
          </p:nvPr>
        </p:nvSpPr>
        <p:spPr>
          <a:xfrm>
            <a:off x="609600" y="1677670"/>
            <a:ext cx="11133455" cy="4526280"/>
          </a:xfrm>
        </p:spPr>
        <p:txBody>
          <a:bodyPr/>
          <a:p>
            <a:r>
              <a:rPr lang="en-IN" sz="2800">
                <a:solidFill>
                  <a:schemeClr val="tx1"/>
                </a:solidFill>
                <a:sym typeface="+mn-ea"/>
              </a:rPr>
              <a:t>for column in </a:t>
            </a:r>
            <a:r>
              <a:rPr lang="en-US" altLang="en-IN" sz="2800">
                <a:solidFill>
                  <a:schemeClr val="tx1"/>
                </a:solidFill>
                <a:sym typeface="+mn-ea"/>
              </a:rPr>
              <a:t>cus_ret</a:t>
            </a:r>
            <a:r>
              <a:rPr lang="en-IN" sz="2800">
                <a:solidFill>
                  <a:schemeClr val="tx1"/>
                </a:solidFill>
                <a:sym typeface="+mn-ea"/>
              </a:rPr>
              <a:t>.columns:</a:t>
            </a:r>
            <a:endParaRPr lang="en-IN" sz="2800">
              <a:solidFill>
                <a:schemeClr val="tx1"/>
              </a:solidFill>
            </a:endParaRPr>
          </a:p>
          <a:p>
            <a:r>
              <a:rPr lang="en-IN" sz="2800">
                <a:solidFill>
                  <a:schemeClr val="tx1"/>
                </a:solidFill>
                <a:sym typeface="+mn-ea"/>
              </a:rPr>
              <a:t>    if </a:t>
            </a:r>
            <a:r>
              <a:rPr lang="en-US" altLang="en-IN" sz="2800">
                <a:solidFill>
                  <a:schemeClr val="tx1"/>
                </a:solidFill>
                <a:sym typeface="+mn-ea"/>
              </a:rPr>
              <a:t>cus_ret</a:t>
            </a:r>
            <a:r>
              <a:rPr lang="en-IN" sz="2800">
                <a:solidFill>
                  <a:schemeClr val="tx1"/>
                </a:solidFill>
                <a:sym typeface="+mn-ea"/>
              </a:rPr>
              <a:t>[column].dtypes == object:</a:t>
            </a:r>
            <a:endParaRPr lang="en-IN" sz="2800">
              <a:solidFill>
                <a:schemeClr val="tx1"/>
              </a:solidFill>
            </a:endParaRPr>
          </a:p>
          <a:p>
            <a:r>
              <a:rPr lang="en-IN" sz="2800">
                <a:solidFill>
                  <a:schemeClr val="tx1"/>
                </a:solidFill>
                <a:sym typeface="+mn-ea"/>
              </a:rPr>
              <a:t>        print(str(column) + ' : ' + str(</a:t>
            </a:r>
            <a:r>
              <a:rPr lang="en-US" altLang="en-IN" sz="2800">
                <a:solidFill>
                  <a:schemeClr val="tx1"/>
                </a:solidFill>
                <a:sym typeface="+mn-ea"/>
              </a:rPr>
              <a:t>cus_ret</a:t>
            </a:r>
            <a:r>
              <a:rPr lang="en-IN" sz="2800">
                <a:solidFill>
                  <a:schemeClr val="tx1"/>
                </a:solidFill>
                <a:sym typeface="+mn-ea"/>
              </a:rPr>
              <a:t>[column].unique()))</a:t>
            </a:r>
            <a:endParaRPr lang="en-IN" sz="2800">
              <a:solidFill>
                <a:schemeClr val="tx1"/>
              </a:solidFill>
            </a:endParaRPr>
          </a:p>
          <a:p>
            <a:r>
              <a:rPr lang="en-IN" sz="2800">
                <a:solidFill>
                  <a:schemeClr val="tx1"/>
                </a:solidFill>
                <a:sym typeface="+mn-ea"/>
              </a:rPr>
              <a:t>        print(</a:t>
            </a:r>
            <a:r>
              <a:rPr lang="en-US" altLang="en-IN" sz="2800">
                <a:solidFill>
                  <a:schemeClr val="tx1"/>
                </a:solidFill>
                <a:sym typeface="+mn-ea"/>
              </a:rPr>
              <a:t>cus_ret</a:t>
            </a:r>
            <a:r>
              <a:rPr lang="en-IN" sz="2800">
                <a:solidFill>
                  <a:schemeClr val="tx1"/>
                </a:solidFill>
                <a:sym typeface="+mn-ea"/>
              </a:rPr>
              <a:t>[column].value_counts())</a:t>
            </a:r>
            <a:endParaRPr lang="en-IN" sz="2800">
              <a:solidFill>
                <a:schemeClr val="tx1"/>
              </a:solidFill>
            </a:endParaRPr>
          </a:p>
          <a:p>
            <a:r>
              <a:rPr lang="en-IN" sz="2800">
                <a:solidFill>
                  <a:schemeClr val="tx1"/>
                </a:solidFill>
                <a:sym typeface="+mn-ea"/>
              </a:rPr>
              <a:t>        print('*******************************************************************************************************')</a:t>
            </a:r>
            <a:endParaRPr lang="en-IN" sz="2800">
              <a:solidFill>
                <a:schemeClr val="tx1"/>
              </a:solidFill>
            </a:endParaRPr>
          </a:p>
          <a:p>
            <a:r>
              <a:rPr lang="en-IN" sz="2800">
                <a:solidFill>
                  <a:schemeClr val="tx1"/>
                </a:solidFill>
                <a:sym typeface="+mn-ea"/>
              </a:rPr>
              <a:t>        print('\n')</a:t>
            </a:r>
            <a:endParaRPr lang="en-IN" sz="2800">
              <a:solidFill>
                <a:schemeClr val="tx1"/>
              </a:solidFill>
            </a:endParaRPr>
          </a:p>
          <a:p>
            <a:endParaRPr lang="en-IN" sz="2800">
              <a:solidFill>
                <a:schemeClr val="tx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pic>
        <p:nvPicPr>
          <p:cNvPr id="5" name="Content Placeholder 4" descr="Graphical user interface, text, application&#10;&#10;Description automatically generated"/>
          <p:cNvPicPr>
            <a:picLocks noGrp="1" noChangeAspect="1"/>
          </p:cNvPicPr>
          <p:nvPr>
            <p:ph sz="half" idx="1"/>
          </p:nvPr>
        </p:nvPicPr>
        <p:blipFill rotWithShape="1">
          <a:blip r:embed="rId1">
            <a:extLst>
              <a:ext uri="{28A0092B-C50C-407E-A947-70E740481C1C}">
                <a14:useLocalDpi xmlns:a14="http://schemas.microsoft.com/office/drawing/2010/main" val="0"/>
              </a:ext>
            </a:extLst>
          </a:blip>
          <a:srcRect l="20282" t="24922" r="41558" b="8632"/>
          <a:stretch>
            <a:fillRect/>
          </a:stretch>
        </p:blipFill>
        <p:spPr>
          <a:xfrm>
            <a:off x="609600" y="600710"/>
            <a:ext cx="5384800" cy="5655945"/>
          </a:xfrm>
          <a:prstGeom prst="rect">
            <a:avLst/>
          </a:prstGeom>
        </p:spPr>
      </p:pic>
      <p:pic>
        <p:nvPicPr>
          <p:cNvPr id="7" name="Content Placeholder 6" descr="Graphical user interface, application&#10;&#10;Description automatically generated"/>
          <p:cNvPicPr>
            <a:picLocks noChangeAspect="1"/>
          </p:cNvPicPr>
          <p:nvPr>
            <p:ph sz="half" idx="2"/>
          </p:nvPr>
        </p:nvPicPr>
        <p:blipFill rotWithShape="1">
          <a:blip r:embed="rId2">
            <a:extLst>
              <a:ext uri="{28A0092B-C50C-407E-A947-70E740481C1C}">
                <a14:useLocalDpi xmlns:a14="http://schemas.microsoft.com/office/drawing/2010/main" val="0"/>
              </a:ext>
            </a:extLst>
          </a:blip>
          <a:srcRect l="20566" t="20911" r="36551" b="4542"/>
          <a:stretch>
            <a:fillRect/>
          </a:stretch>
        </p:blipFill>
        <p:spPr>
          <a:xfrm>
            <a:off x="6087110" y="600710"/>
            <a:ext cx="5384800" cy="3028950"/>
          </a:xfrm>
          <a:prstGeom prst="rect">
            <a:avLst/>
          </a:prstGeom>
        </p:spPr>
      </p:pic>
      <p:pic>
        <p:nvPicPr>
          <p:cNvPr id="11" name="Picture 10" descr="Graphical user interface, text, application&#10;&#10;Description automatically generated"/>
          <p:cNvPicPr>
            <a:picLocks noChangeAspect="1"/>
          </p:cNvPicPr>
          <p:nvPr/>
        </p:nvPicPr>
        <p:blipFill rotWithShape="1">
          <a:blip r:embed="rId3">
            <a:extLst>
              <a:ext uri="{28A0092B-C50C-407E-A947-70E740481C1C}">
                <a14:useLocalDpi xmlns:a14="http://schemas.microsoft.com/office/drawing/2010/main" val="0"/>
              </a:ext>
            </a:extLst>
          </a:blip>
          <a:srcRect l="20237" t="21597" r="44346" b="14955"/>
          <a:stretch>
            <a:fillRect/>
          </a:stretch>
        </p:blipFill>
        <p:spPr>
          <a:xfrm>
            <a:off x="7449185" y="1773555"/>
            <a:ext cx="3653790" cy="423100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609600" y="274955"/>
            <a:ext cx="4977765" cy="1143000"/>
          </a:xfrm>
        </p:spPr>
        <p:txBody>
          <a:bodyPr/>
          <a:p>
            <a:r>
              <a:rPr lang="en-US"/>
              <a:t>.</a:t>
            </a:r>
            <a:endParaRPr lang="en-US"/>
          </a:p>
        </p:txBody>
      </p:sp>
      <p:pic>
        <p:nvPicPr>
          <p:cNvPr id="5" name="Content Placeholder 4" descr="Graphical user interface, text, application&#10;&#10;Description automatically generated"/>
          <p:cNvPicPr>
            <a:picLocks noChangeAspect="1"/>
          </p:cNvPicPr>
          <p:nvPr>
            <p:ph sz="half" idx="1"/>
          </p:nvPr>
        </p:nvPicPr>
        <p:blipFill rotWithShape="1">
          <a:blip r:embed="rId1">
            <a:extLst>
              <a:ext uri="{28A0092B-C50C-407E-A947-70E740481C1C}">
                <a14:useLocalDpi xmlns:a14="http://schemas.microsoft.com/office/drawing/2010/main" val="0"/>
              </a:ext>
            </a:extLst>
          </a:blip>
          <a:srcRect l="21502" t="21595" r="23914" b="5563"/>
          <a:stretch>
            <a:fillRect/>
          </a:stretch>
        </p:blipFill>
        <p:spPr>
          <a:xfrm>
            <a:off x="702310" y="369570"/>
            <a:ext cx="5384800" cy="6118860"/>
          </a:xfrm>
          <a:prstGeom prst="rect">
            <a:avLst/>
          </a:prstGeom>
        </p:spPr>
      </p:pic>
      <p:pic>
        <p:nvPicPr>
          <p:cNvPr id="6" name="Content Placeholder 5" descr="Graphical user interface, text, application&#10;&#10;Description automatically generated"/>
          <p:cNvPicPr>
            <a:picLocks noChangeAspect="1"/>
          </p:cNvPicPr>
          <p:nvPr>
            <p:ph sz="half" idx="2"/>
          </p:nvPr>
        </p:nvPicPr>
        <p:blipFill rotWithShape="1">
          <a:blip r:embed="rId2">
            <a:extLst>
              <a:ext uri="{28A0092B-C50C-407E-A947-70E740481C1C}">
                <a14:useLocalDpi xmlns:a14="http://schemas.microsoft.com/office/drawing/2010/main" val="0"/>
              </a:ext>
            </a:extLst>
          </a:blip>
          <a:srcRect l="21208" t="21597" r="29458" b="8980"/>
          <a:stretch>
            <a:fillRect/>
          </a:stretch>
        </p:blipFill>
        <p:spPr>
          <a:xfrm>
            <a:off x="6228715" y="369570"/>
            <a:ext cx="5384800" cy="611886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609600" y="274955"/>
            <a:ext cx="5039995" cy="1143000"/>
          </a:xfrm>
        </p:spPr>
        <p:txBody>
          <a:bodyPr/>
          <a:p>
            <a:r>
              <a:rPr lang="en-US"/>
              <a:t>.</a:t>
            </a:r>
            <a:endParaRPr lang="en-US"/>
          </a:p>
        </p:txBody>
      </p:sp>
      <p:sp>
        <p:nvSpPr>
          <p:cNvPr id="3" name="Content Placeholder 2"/>
          <p:cNvSpPr>
            <a:spLocks noGrp="1"/>
          </p:cNvSpPr>
          <p:nvPr>
            <p:ph sz="half" idx="1"/>
          </p:nvPr>
        </p:nvSpPr>
        <p:spPr/>
        <p:txBody>
          <a:bodyPr/>
          <a:p>
            <a:endParaRPr lang="en-US"/>
          </a:p>
        </p:txBody>
      </p:sp>
      <p:pic>
        <p:nvPicPr>
          <p:cNvPr id="5" name="Content Placeholder 4" descr="Graphical user interface, text&#10;&#10;Description automatically generated"/>
          <p:cNvPicPr>
            <a:picLocks noGrp="1" noChangeAspect="1"/>
          </p:cNvPicPr>
          <p:nvPr>
            <p:ph idx="4294967295"/>
          </p:nvPr>
        </p:nvPicPr>
        <p:blipFill rotWithShape="1">
          <a:blip r:embed="rId1">
            <a:extLst>
              <a:ext uri="{28A0092B-C50C-407E-A947-70E740481C1C}">
                <a14:useLocalDpi xmlns:a14="http://schemas.microsoft.com/office/drawing/2010/main" val="0"/>
              </a:ext>
            </a:extLst>
          </a:blip>
          <a:srcRect l="20905" t="21792" r="29829" b="4276"/>
          <a:stretch>
            <a:fillRect/>
          </a:stretch>
        </p:blipFill>
        <p:spPr>
          <a:xfrm>
            <a:off x="626110" y="685800"/>
            <a:ext cx="5352415" cy="5692140"/>
          </a:xfrm>
          <a:prstGeom prst="rect">
            <a:avLst/>
          </a:prstGeom>
        </p:spPr>
      </p:pic>
      <p:pic>
        <p:nvPicPr>
          <p:cNvPr id="7" name="Content Placeholder 6" descr="Graphical user interface, text&#10;&#10;Description automatically generated"/>
          <p:cNvPicPr>
            <a:picLocks noChangeAspect="1"/>
          </p:cNvPicPr>
          <p:nvPr>
            <p:ph sz="half" idx="2"/>
          </p:nvPr>
        </p:nvPicPr>
        <p:blipFill rotWithShape="1">
          <a:blip r:embed="rId2">
            <a:extLst>
              <a:ext uri="{28A0092B-C50C-407E-A947-70E740481C1C}">
                <a14:useLocalDpi xmlns:a14="http://schemas.microsoft.com/office/drawing/2010/main" val="0"/>
              </a:ext>
            </a:extLst>
          </a:blip>
          <a:srcRect l="21700" t="20916" r="26047" b="6165"/>
          <a:stretch>
            <a:fillRect/>
          </a:stretch>
        </p:blipFill>
        <p:spPr>
          <a:xfrm>
            <a:off x="6197600" y="685800"/>
            <a:ext cx="5384800" cy="578802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609600" y="274955"/>
            <a:ext cx="5256530" cy="1143000"/>
          </a:xfrm>
        </p:spPr>
        <p:txBody>
          <a:bodyPr/>
          <a:p>
            <a:r>
              <a:rPr lang="en-US"/>
              <a:t>.</a:t>
            </a:r>
            <a:endParaRPr lang="en-US"/>
          </a:p>
        </p:txBody>
      </p:sp>
      <p:pic>
        <p:nvPicPr>
          <p:cNvPr id="5" name="Content Placeholder 4" descr="Graphical user interface, text&#10;&#10;Description automatically generated"/>
          <p:cNvPicPr>
            <a:picLocks noChangeAspect="1"/>
          </p:cNvPicPr>
          <p:nvPr>
            <p:ph sz="half" idx="1"/>
          </p:nvPr>
        </p:nvPicPr>
        <p:blipFill rotWithShape="1">
          <a:blip r:embed="rId1">
            <a:extLst>
              <a:ext uri="{28A0092B-C50C-407E-A947-70E740481C1C}">
                <a14:useLocalDpi xmlns:a14="http://schemas.microsoft.com/office/drawing/2010/main" val="0"/>
              </a:ext>
            </a:extLst>
          </a:blip>
          <a:srcRect l="21985" t="21110" r="23225" b="24324"/>
          <a:stretch>
            <a:fillRect/>
          </a:stretch>
        </p:blipFill>
        <p:spPr>
          <a:xfrm>
            <a:off x="609600" y="526415"/>
            <a:ext cx="5384800" cy="5885815"/>
          </a:xfrm>
          <a:prstGeom prst="rect">
            <a:avLst/>
          </a:prstGeom>
        </p:spPr>
      </p:pic>
      <p:pic>
        <p:nvPicPr>
          <p:cNvPr id="6" name="Content Placeholder 5" descr="Graphical user interface, text, application&#10;&#10;Description automatically generated"/>
          <p:cNvPicPr>
            <a:picLocks noChangeAspect="1"/>
          </p:cNvPicPr>
          <p:nvPr>
            <p:ph sz="half" idx="2"/>
          </p:nvPr>
        </p:nvPicPr>
        <p:blipFill rotWithShape="1">
          <a:blip r:embed="rId2">
            <a:extLst>
              <a:ext uri="{28A0092B-C50C-407E-A947-70E740481C1C}">
                <a14:useLocalDpi xmlns:a14="http://schemas.microsoft.com/office/drawing/2010/main" val="0"/>
              </a:ext>
            </a:extLst>
          </a:blip>
          <a:srcRect l="21726" t="22104" r="22442" b="4840"/>
          <a:stretch>
            <a:fillRect/>
          </a:stretch>
        </p:blipFill>
        <p:spPr>
          <a:xfrm>
            <a:off x="6197600" y="525780"/>
            <a:ext cx="5384800" cy="588645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609600" y="274955"/>
            <a:ext cx="3695700" cy="1143000"/>
          </a:xfrm>
        </p:spPr>
        <p:txBody>
          <a:bodyPr/>
          <a:p>
            <a:r>
              <a:rPr lang="en-US"/>
              <a:t>.</a:t>
            </a:r>
            <a:endParaRPr lang="en-US"/>
          </a:p>
        </p:txBody>
      </p:sp>
      <p:pic>
        <p:nvPicPr>
          <p:cNvPr id="5" name="Content Placeholder 4" descr="Graphical user interface, text&#10;&#10;Description automatically generated with medium confidence"/>
          <p:cNvPicPr>
            <a:picLocks noChangeAspect="1"/>
          </p:cNvPicPr>
          <p:nvPr>
            <p:ph sz="half" idx="1"/>
          </p:nvPr>
        </p:nvPicPr>
        <p:blipFill rotWithShape="1">
          <a:blip r:embed="rId1">
            <a:extLst>
              <a:ext uri="{28A0092B-C50C-407E-A947-70E740481C1C}">
                <a14:useLocalDpi xmlns:a14="http://schemas.microsoft.com/office/drawing/2010/main" val="0"/>
              </a:ext>
            </a:extLst>
          </a:blip>
          <a:srcRect l="21757" t="21427" r="24970" b="14100"/>
          <a:stretch>
            <a:fillRect/>
          </a:stretch>
        </p:blipFill>
        <p:spPr>
          <a:xfrm>
            <a:off x="609600" y="274320"/>
            <a:ext cx="5384800" cy="6091555"/>
          </a:xfrm>
          <a:prstGeom prst="rect">
            <a:avLst/>
          </a:prstGeom>
        </p:spPr>
      </p:pic>
      <p:pic>
        <p:nvPicPr>
          <p:cNvPr id="6" name="Content Placeholder 5" descr="Graphical user interface, text, email&#10;&#10;Description automatically generated"/>
          <p:cNvPicPr>
            <a:picLocks noChangeAspect="1"/>
          </p:cNvPicPr>
          <p:nvPr>
            <p:ph sz="half" idx="2"/>
          </p:nvPr>
        </p:nvPicPr>
        <p:blipFill rotWithShape="1">
          <a:blip r:embed="rId2">
            <a:extLst>
              <a:ext uri="{28A0092B-C50C-407E-A947-70E740481C1C}">
                <a14:useLocalDpi xmlns:a14="http://schemas.microsoft.com/office/drawing/2010/main" val="0"/>
              </a:ext>
            </a:extLst>
          </a:blip>
          <a:srcRect l="21644" t="21387" r="24301" b="7435"/>
          <a:stretch>
            <a:fillRect/>
          </a:stretch>
        </p:blipFill>
        <p:spPr>
          <a:xfrm>
            <a:off x="6197600" y="274955"/>
            <a:ext cx="5384800" cy="609092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609600" y="274955"/>
            <a:ext cx="5384800" cy="1143000"/>
          </a:xfrm>
        </p:spPr>
        <p:txBody>
          <a:bodyPr/>
          <a:p>
            <a:r>
              <a:rPr lang="en-US"/>
              <a:t>.</a:t>
            </a:r>
            <a:endParaRPr lang="en-US"/>
          </a:p>
        </p:txBody>
      </p:sp>
      <p:pic>
        <p:nvPicPr>
          <p:cNvPr id="5" name="Content Placeholder 4" descr="Graphical user interface, text&#10;&#10;Description automatically generated"/>
          <p:cNvPicPr>
            <a:picLocks noChangeAspect="1"/>
          </p:cNvPicPr>
          <p:nvPr>
            <p:ph sz="half" idx="1"/>
          </p:nvPr>
        </p:nvPicPr>
        <p:blipFill rotWithShape="1">
          <a:blip r:embed="rId1">
            <a:extLst>
              <a:ext uri="{28A0092B-C50C-407E-A947-70E740481C1C}">
                <a14:useLocalDpi xmlns:a14="http://schemas.microsoft.com/office/drawing/2010/main" val="0"/>
              </a:ext>
            </a:extLst>
          </a:blip>
          <a:srcRect l="21113" t="22150" r="30111" b="12706"/>
          <a:stretch>
            <a:fillRect/>
          </a:stretch>
        </p:blipFill>
        <p:spPr>
          <a:xfrm>
            <a:off x="609600" y="274320"/>
            <a:ext cx="5384800" cy="6447155"/>
          </a:xfrm>
          <a:prstGeom prst="rect">
            <a:avLst/>
          </a:prstGeom>
        </p:spPr>
      </p:pic>
      <p:pic>
        <p:nvPicPr>
          <p:cNvPr id="17" name="Content Placeholder 16" descr="Graphical user interface, text, application&#10;&#10;Description automatically generated"/>
          <p:cNvPicPr>
            <a:picLocks noChangeAspect="1"/>
          </p:cNvPicPr>
          <p:nvPr>
            <p:ph sz="half" idx="2"/>
          </p:nvPr>
        </p:nvPicPr>
        <p:blipFill rotWithShape="1">
          <a:blip r:embed="rId2">
            <a:extLst>
              <a:ext uri="{28A0092B-C50C-407E-A947-70E740481C1C}">
                <a14:useLocalDpi xmlns:a14="http://schemas.microsoft.com/office/drawing/2010/main" val="0"/>
              </a:ext>
            </a:extLst>
          </a:blip>
          <a:srcRect l="21648" t="20412" r="35679" b="16306"/>
          <a:stretch>
            <a:fillRect/>
          </a:stretch>
        </p:blipFill>
        <p:spPr>
          <a:xfrm>
            <a:off x="6197600" y="274320"/>
            <a:ext cx="5384800" cy="6447155"/>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609600" y="274955"/>
            <a:ext cx="3463925" cy="1143000"/>
          </a:xfrm>
        </p:spPr>
        <p:txBody>
          <a:bodyPr/>
          <a:p>
            <a:r>
              <a:rPr lang="en-US"/>
              <a:t>.</a:t>
            </a:r>
            <a:endParaRPr lang="en-US"/>
          </a:p>
        </p:txBody>
      </p:sp>
      <p:pic>
        <p:nvPicPr>
          <p:cNvPr id="5" name="Content Placeholder 4" descr="Graphical user interface, text&#10;&#10;Description automatically generated"/>
          <p:cNvPicPr>
            <a:picLocks noChangeAspect="1"/>
          </p:cNvPicPr>
          <p:nvPr>
            <p:ph sz="half" idx="1"/>
          </p:nvPr>
        </p:nvPicPr>
        <p:blipFill rotWithShape="1">
          <a:blip r:embed="rId1">
            <a:extLst>
              <a:ext uri="{28A0092B-C50C-407E-A947-70E740481C1C}">
                <a14:useLocalDpi xmlns:a14="http://schemas.microsoft.com/office/drawing/2010/main" val="0"/>
              </a:ext>
            </a:extLst>
          </a:blip>
          <a:srcRect l="21551" t="22287" r="26775" b="6535"/>
          <a:stretch>
            <a:fillRect/>
          </a:stretch>
        </p:blipFill>
        <p:spPr>
          <a:xfrm>
            <a:off x="609600" y="417195"/>
            <a:ext cx="5384800" cy="5994400"/>
          </a:xfrm>
          <a:prstGeom prst="rect">
            <a:avLst/>
          </a:prstGeom>
        </p:spPr>
      </p:pic>
      <p:pic>
        <p:nvPicPr>
          <p:cNvPr id="6" name="Content Placeholder 5" descr="Graphical user interface, application&#10;&#10;Description automatically generated"/>
          <p:cNvPicPr>
            <a:picLocks noChangeAspect="1"/>
          </p:cNvPicPr>
          <p:nvPr>
            <p:ph sz="half" idx="2"/>
          </p:nvPr>
        </p:nvPicPr>
        <p:blipFill rotWithShape="1">
          <a:blip r:embed="rId2">
            <a:extLst>
              <a:ext uri="{28A0092B-C50C-407E-A947-70E740481C1C}">
                <a14:useLocalDpi xmlns:a14="http://schemas.microsoft.com/office/drawing/2010/main" val="0"/>
              </a:ext>
            </a:extLst>
          </a:blip>
          <a:srcRect l="21712" t="20525" r="28297" b="12086"/>
          <a:stretch>
            <a:fillRect/>
          </a:stretch>
        </p:blipFill>
        <p:spPr>
          <a:xfrm>
            <a:off x="6197600" y="417195"/>
            <a:ext cx="5384800" cy="599440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609600" y="640398"/>
            <a:ext cx="10972800" cy="1143000"/>
          </a:xfrm>
        </p:spPr>
        <p:txBody>
          <a:bodyPr/>
          <a:p>
            <a:r>
              <a:rPr lang="en-US" sz="7200" b="1" dirty="0">
                <a:solidFill>
                  <a:schemeClr val="tx1"/>
                </a:solidFill>
                <a:latin typeface="Algerian" panose="04020705040A02060702" pitchFamily="82" charset="0"/>
                <a:sym typeface="+mn-ea"/>
              </a:rPr>
              <a:t>Introduction</a:t>
            </a:r>
            <a:br>
              <a:rPr lang="en-US" kern="1200" dirty="0">
                <a:solidFill>
                  <a:schemeClr val="bg1"/>
                </a:solidFill>
                <a:latin typeface="Algerian" panose="04020705040A02060702" pitchFamily="82" charset="0"/>
              </a:rPr>
            </a:br>
            <a:endParaRPr lang="en-US"/>
          </a:p>
        </p:txBody>
      </p:sp>
      <p:sp>
        <p:nvSpPr>
          <p:cNvPr id="3" name="Content Placeholder 2"/>
          <p:cNvSpPr>
            <a:spLocks noGrp="1"/>
          </p:cNvSpPr>
          <p:nvPr>
            <p:ph idx="1"/>
          </p:nvPr>
        </p:nvSpPr>
        <p:spPr>
          <a:xfrm>
            <a:off x="609600" y="1783715"/>
            <a:ext cx="11400155" cy="4953000"/>
          </a:xfrm>
        </p:spPr>
        <p:txBody>
          <a:bodyPr/>
          <a:p>
            <a:pPr indent="-228600" algn="l">
              <a:buFont typeface="Arial" panose="020B0604020202020204" pitchFamily="34" charset="0"/>
              <a:buChar char="•"/>
            </a:pPr>
            <a:r>
              <a:rPr lang="en-US" sz="2000">
                <a:solidFill>
                  <a:schemeClr val="tx1"/>
                </a:solidFill>
                <a:sym typeface="+mn-ea"/>
              </a:rPr>
              <a:t>Customer satisfaction has emerged as one of the most important factors that guarantee the success of online store; it has been posited as a key stimulant of purchase, repurchase intentions and customer loyalty. </a:t>
            </a:r>
            <a:endParaRPr lang="en-US" sz="2000">
              <a:solidFill>
                <a:schemeClr val="tx1"/>
              </a:solidFill>
            </a:endParaRPr>
          </a:p>
          <a:p>
            <a:pPr indent="-228600" algn="l">
              <a:buFont typeface="Arial" panose="020B0604020202020204" pitchFamily="34" charset="0"/>
              <a:buChar char="•"/>
            </a:pPr>
            <a:r>
              <a:rPr lang="en-US" sz="2000">
                <a:solidFill>
                  <a:schemeClr val="tx1"/>
                </a:solidFill>
                <a:sym typeface="+mn-ea"/>
              </a:rPr>
              <a:t>A comprehensive review of the literature, theories and models have been carried out to propose the models for customer activation and customer retention. </a:t>
            </a:r>
            <a:endParaRPr lang="en-US" sz="2000">
              <a:solidFill>
                <a:schemeClr val="tx1"/>
              </a:solidFill>
            </a:endParaRPr>
          </a:p>
          <a:p>
            <a:pPr indent="-228600" algn="l">
              <a:buFont typeface="Arial" panose="020B0604020202020204" pitchFamily="34" charset="0"/>
              <a:buChar char="•"/>
            </a:pPr>
            <a:r>
              <a:rPr lang="en-US" sz="2000">
                <a:solidFill>
                  <a:schemeClr val="tx1"/>
                </a:solidFill>
                <a:sym typeface="+mn-ea"/>
              </a:rPr>
              <a:t>Five major factors that contributed to the success of an e-commerce store have been identified as: service quality, system quality, information quality, trust and net benefit. </a:t>
            </a:r>
            <a:endParaRPr lang="en-US" sz="2000">
              <a:solidFill>
                <a:schemeClr val="tx1"/>
              </a:solidFill>
            </a:endParaRPr>
          </a:p>
          <a:p>
            <a:pPr indent="-228600" algn="l">
              <a:buFont typeface="Arial" panose="020B0604020202020204" pitchFamily="34" charset="0"/>
              <a:buChar char="•"/>
            </a:pPr>
            <a:r>
              <a:rPr lang="en-US" sz="2000">
                <a:solidFill>
                  <a:schemeClr val="tx1"/>
                </a:solidFill>
                <a:sym typeface="+mn-ea"/>
              </a:rPr>
              <a:t>The research furthermore investigated the factors that influence the online customers repeat purchase intention. The combination of both utilitarian value and hedonistic values are needed to affect the repeat purchase intention (loyalty) positively. The data is collected from the Indian online shoppers. Results indicate the e-retail success factors, which are very much critical for customer satisfaction.</a:t>
            </a:r>
            <a:endParaRPr lang="en-US" sz="2000">
              <a:solidFill>
                <a:schemeClr val="tx1"/>
              </a:solidFill>
              <a:sym typeface="+mn-ea"/>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609600" y="274955"/>
            <a:ext cx="2891790" cy="1143000"/>
          </a:xfrm>
        </p:spPr>
        <p:txBody>
          <a:bodyPr/>
          <a:p>
            <a:r>
              <a:rPr lang="en-US"/>
              <a:t>.</a:t>
            </a:r>
            <a:endParaRPr lang="en-US"/>
          </a:p>
        </p:txBody>
      </p:sp>
      <p:pic>
        <p:nvPicPr>
          <p:cNvPr id="5" name="Content Placeholder 4" descr="Graphical user interface, text&#10;&#10;Description automatically generated"/>
          <p:cNvPicPr>
            <a:picLocks noChangeAspect="1"/>
          </p:cNvPicPr>
          <p:nvPr>
            <p:ph sz="half" idx="1"/>
          </p:nvPr>
        </p:nvPicPr>
        <p:blipFill rotWithShape="1">
          <a:blip r:embed="rId1">
            <a:extLst>
              <a:ext uri="{28A0092B-C50C-407E-A947-70E740481C1C}">
                <a14:useLocalDpi xmlns:a14="http://schemas.microsoft.com/office/drawing/2010/main" val="0"/>
              </a:ext>
            </a:extLst>
          </a:blip>
          <a:srcRect l="21696" t="20877" r="23377" b="4986"/>
          <a:stretch>
            <a:fillRect/>
          </a:stretch>
        </p:blipFill>
        <p:spPr>
          <a:xfrm>
            <a:off x="609600" y="417195"/>
            <a:ext cx="5384800" cy="6041390"/>
          </a:xfrm>
          <a:prstGeom prst="rect">
            <a:avLst/>
          </a:prstGeom>
        </p:spPr>
      </p:pic>
      <p:pic>
        <p:nvPicPr>
          <p:cNvPr id="6" name="Content Placeholder 5" descr="Graphical user interface, text, application, email&#10;&#10;Description automatically generated"/>
          <p:cNvPicPr>
            <a:picLocks noChangeAspect="1"/>
          </p:cNvPicPr>
          <p:nvPr>
            <p:ph sz="half" idx="2"/>
          </p:nvPr>
        </p:nvPicPr>
        <p:blipFill rotWithShape="1">
          <a:blip r:embed="rId2">
            <a:extLst>
              <a:ext uri="{28A0092B-C50C-407E-A947-70E740481C1C}">
                <a14:useLocalDpi xmlns:a14="http://schemas.microsoft.com/office/drawing/2010/main" val="0"/>
              </a:ext>
            </a:extLst>
          </a:blip>
          <a:srcRect l="21419" t="21081" r="16685" b="8103"/>
          <a:stretch>
            <a:fillRect/>
          </a:stretch>
        </p:blipFill>
        <p:spPr>
          <a:xfrm>
            <a:off x="6197600" y="417195"/>
            <a:ext cx="5384800" cy="604139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609600" y="274955"/>
            <a:ext cx="4854575" cy="1143000"/>
          </a:xfrm>
        </p:spPr>
        <p:txBody>
          <a:bodyPr/>
          <a:p>
            <a:r>
              <a:rPr lang="en-US"/>
              <a:t>.</a:t>
            </a:r>
            <a:endParaRPr lang="en-US"/>
          </a:p>
        </p:txBody>
      </p:sp>
      <p:pic>
        <p:nvPicPr>
          <p:cNvPr id="5" name="Content Placeholder 4" descr="Graphical user interface, text, application&#10;&#10;Description automatically generated"/>
          <p:cNvPicPr>
            <a:picLocks noChangeAspect="1"/>
          </p:cNvPicPr>
          <p:nvPr>
            <p:ph sz="half" idx="1"/>
          </p:nvPr>
        </p:nvPicPr>
        <p:blipFill rotWithShape="1">
          <a:blip r:embed="rId1">
            <a:extLst>
              <a:ext uri="{28A0092B-C50C-407E-A947-70E740481C1C}">
                <a14:useLocalDpi xmlns:a14="http://schemas.microsoft.com/office/drawing/2010/main" val="0"/>
              </a:ext>
            </a:extLst>
          </a:blip>
          <a:srcRect l="21943" t="20786" r="19640" b="13124"/>
          <a:stretch>
            <a:fillRect/>
          </a:stretch>
        </p:blipFill>
        <p:spPr>
          <a:xfrm>
            <a:off x="609600" y="274955"/>
            <a:ext cx="5384800" cy="6292850"/>
          </a:xfrm>
          <a:prstGeom prst="rect">
            <a:avLst/>
          </a:prstGeom>
        </p:spPr>
      </p:pic>
      <p:pic>
        <p:nvPicPr>
          <p:cNvPr id="6" name="Content Placeholder 5" descr="Graphical user interface, text&#10;&#10;Description automatically generated"/>
          <p:cNvPicPr>
            <a:picLocks noChangeAspect="1"/>
          </p:cNvPicPr>
          <p:nvPr>
            <p:ph sz="half" idx="2"/>
          </p:nvPr>
        </p:nvPicPr>
        <p:blipFill rotWithShape="1">
          <a:blip r:embed="rId2">
            <a:extLst>
              <a:ext uri="{28A0092B-C50C-407E-A947-70E740481C1C}">
                <a14:useLocalDpi xmlns:a14="http://schemas.microsoft.com/office/drawing/2010/main" val="0"/>
              </a:ext>
            </a:extLst>
          </a:blip>
          <a:srcRect l="21339" t="20011" r="24607" b="4374"/>
          <a:stretch>
            <a:fillRect/>
          </a:stretch>
        </p:blipFill>
        <p:spPr>
          <a:xfrm>
            <a:off x="6197600" y="274955"/>
            <a:ext cx="5384800" cy="6292215"/>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609600" y="274955"/>
            <a:ext cx="3586480" cy="1143000"/>
          </a:xfrm>
        </p:spPr>
        <p:txBody>
          <a:bodyPr/>
          <a:p>
            <a:r>
              <a:rPr lang="en-US"/>
              <a:t>.</a:t>
            </a:r>
            <a:endParaRPr lang="en-US"/>
          </a:p>
        </p:txBody>
      </p:sp>
      <p:pic>
        <p:nvPicPr>
          <p:cNvPr id="5" name="Content Placeholder 4" descr="Graphical user interface, text&#10;&#10;Description automatically generated"/>
          <p:cNvPicPr>
            <a:picLocks noChangeAspect="1"/>
          </p:cNvPicPr>
          <p:nvPr>
            <p:ph sz="half" idx="1"/>
          </p:nvPr>
        </p:nvPicPr>
        <p:blipFill rotWithShape="1">
          <a:blip r:embed="rId1">
            <a:extLst>
              <a:ext uri="{28A0092B-C50C-407E-A947-70E740481C1C}">
                <a14:useLocalDpi xmlns:a14="http://schemas.microsoft.com/office/drawing/2010/main" val="0"/>
              </a:ext>
            </a:extLst>
          </a:blip>
          <a:srcRect l="21050" t="22755" r="25837" b="8157"/>
          <a:stretch>
            <a:fillRect/>
          </a:stretch>
        </p:blipFill>
        <p:spPr>
          <a:xfrm>
            <a:off x="609600" y="274320"/>
            <a:ext cx="5384800" cy="6262370"/>
          </a:xfrm>
          <a:prstGeom prst="rect">
            <a:avLst/>
          </a:prstGeom>
        </p:spPr>
      </p:pic>
      <p:pic>
        <p:nvPicPr>
          <p:cNvPr id="6" name="Content Placeholder 5" descr="Graphical user interface, text, application&#10;&#10;Description automatically generated"/>
          <p:cNvPicPr>
            <a:picLocks noChangeAspect="1"/>
          </p:cNvPicPr>
          <p:nvPr>
            <p:ph sz="half" idx="2"/>
          </p:nvPr>
        </p:nvPicPr>
        <p:blipFill rotWithShape="1">
          <a:blip r:embed="rId2">
            <a:extLst>
              <a:ext uri="{28A0092B-C50C-407E-A947-70E740481C1C}">
                <a14:useLocalDpi xmlns:a14="http://schemas.microsoft.com/office/drawing/2010/main" val="0"/>
              </a:ext>
            </a:extLst>
          </a:blip>
          <a:srcRect l="21834" t="20502" r="25249" b="6561"/>
          <a:stretch>
            <a:fillRect/>
          </a:stretch>
        </p:blipFill>
        <p:spPr>
          <a:xfrm>
            <a:off x="6197600" y="274955"/>
            <a:ext cx="5384800" cy="626110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609600" y="274955"/>
            <a:ext cx="3185795" cy="1143000"/>
          </a:xfrm>
        </p:spPr>
        <p:txBody>
          <a:bodyPr/>
          <a:p>
            <a:r>
              <a:rPr lang="en-US"/>
              <a:t>.</a:t>
            </a:r>
            <a:endParaRPr lang="en-US"/>
          </a:p>
        </p:txBody>
      </p:sp>
      <p:pic>
        <p:nvPicPr>
          <p:cNvPr id="5" name="Content Placeholder 4" descr="Graphical user interface, text, application&#10;&#10;Description automatically generated"/>
          <p:cNvPicPr>
            <a:picLocks noChangeAspect="1"/>
          </p:cNvPicPr>
          <p:nvPr>
            <p:ph sz="half" idx="1"/>
          </p:nvPr>
        </p:nvPicPr>
        <p:blipFill rotWithShape="1">
          <a:blip r:embed="rId1">
            <a:extLst>
              <a:ext uri="{28A0092B-C50C-407E-A947-70E740481C1C}">
                <a14:useLocalDpi xmlns:a14="http://schemas.microsoft.com/office/drawing/2010/main" val="0"/>
              </a:ext>
            </a:extLst>
          </a:blip>
          <a:srcRect l="20853" t="21223" r="15994" b="24433"/>
          <a:stretch>
            <a:fillRect/>
          </a:stretch>
        </p:blipFill>
        <p:spPr>
          <a:xfrm>
            <a:off x="609600" y="274955"/>
            <a:ext cx="5384800" cy="5843270"/>
          </a:xfrm>
          <a:prstGeom prst="rect">
            <a:avLst/>
          </a:prstGeom>
        </p:spPr>
      </p:pic>
      <p:pic>
        <p:nvPicPr>
          <p:cNvPr id="6" name="Content Placeholder 5" descr="Graphical user interface, text, application&#10;&#10;Description automatically generated"/>
          <p:cNvPicPr>
            <a:picLocks noChangeAspect="1"/>
          </p:cNvPicPr>
          <p:nvPr>
            <p:ph sz="half" idx="2"/>
          </p:nvPr>
        </p:nvPicPr>
        <p:blipFill rotWithShape="1">
          <a:blip r:embed="rId2">
            <a:extLst>
              <a:ext uri="{28A0092B-C50C-407E-A947-70E740481C1C}">
                <a14:useLocalDpi xmlns:a14="http://schemas.microsoft.com/office/drawing/2010/main" val="0"/>
              </a:ext>
            </a:extLst>
          </a:blip>
          <a:srcRect l="20067" t="21357" r="42657" b="47026"/>
          <a:stretch>
            <a:fillRect/>
          </a:stretch>
        </p:blipFill>
        <p:spPr>
          <a:xfrm>
            <a:off x="6229985" y="274955"/>
            <a:ext cx="5384800" cy="3028950"/>
          </a:xfrm>
          <a:prstGeom prst="rect">
            <a:avLst/>
          </a:prstGeom>
        </p:spPr>
      </p:pic>
      <p:pic>
        <p:nvPicPr>
          <p:cNvPr id="7" name="Picture 6" descr="Graphical user interface, text, application&#10;&#10;Description automatically generated"/>
          <p:cNvPicPr>
            <a:picLocks noChangeAspect="1"/>
          </p:cNvPicPr>
          <p:nvPr/>
        </p:nvPicPr>
        <p:blipFill rotWithShape="1">
          <a:blip r:embed="rId3">
            <a:extLst>
              <a:ext uri="{28A0092B-C50C-407E-A947-70E740481C1C}">
                <a14:useLocalDpi xmlns:a14="http://schemas.microsoft.com/office/drawing/2010/main" val="0"/>
              </a:ext>
            </a:extLst>
          </a:blip>
          <a:srcRect l="21834" t="21685" r="22920" b="10557"/>
          <a:stretch>
            <a:fillRect/>
          </a:stretch>
        </p:blipFill>
        <p:spPr>
          <a:xfrm>
            <a:off x="4073525" y="3427095"/>
            <a:ext cx="6402070" cy="313690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609600" y="580073"/>
            <a:ext cx="10972800" cy="1143000"/>
          </a:xfrm>
        </p:spPr>
        <p:txBody>
          <a:bodyPr/>
          <a:p>
            <a:r>
              <a:rPr lang="en-IN" sz="5400" b="1" dirty="0">
                <a:solidFill>
                  <a:schemeClr val="tx1"/>
                </a:solidFill>
                <a:effectLst/>
                <a:latin typeface="Algerian" panose="04020705040A02060702" pitchFamily="82" charset="0"/>
                <a:ea typeface="Calibri" panose="020F0502020204030204" charset="0"/>
                <a:cs typeface="Mangal" panose="02040503050203030202" pitchFamily="18" charset="0"/>
                <a:sym typeface="+mn-ea"/>
              </a:rPr>
              <a:t>Customer Related Information</a:t>
            </a:r>
            <a:br>
              <a:rPr lang="en-IN" dirty="0">
                <a:solidFill>
                  <a:schemeClr val="bg1"/>
                </a:solidFill>
                <a:effectLst/>
                <a:latin typeface="Algerian" panose="04020705040A02060702" pitchFamily="82" charset="0"/>
                <a:ea typeface="Calibri" panose="020F0502020204030204" charset="0"/>
                <a:cs typeface="Mangal" panose="02040503050203030202" pitchFamily="18" charset="0"/>
              </a:rPr>
            </a:br>
            <a:endParaRPr lang="en-US"/>
          </a:p>
        </p:txBody>
      </p:sp>
      <p:sp>
        <p:nvSpPr>
          <p:cNvPr id="4" name="Content Placeholder 3"/>
          <p:cNvSpPr>
            <a:spLocks noGrp="1"/>
          </p:cNvSpPr>
          <p:nvPr>
            <p:ph sz="half" idx="2"/>
          </p:nvPr>
        </p:nvSpPr>
        <p:spPr>
          <a:xfrm>
            <a:off x="6197600" y="1723390"/>
            <a:ext cx="5384800" cy="4525963"/>
          </a:xfrm>
        </p:spPr>
        <p:txBody>
          <a:bodyPr/>
          <a:p>
            <a:pPr indent="-228600" fontAlgn="base">
              <a:lnSpc>
                <a:spcPct val="90000"/>
              </a:lnSpc>
              <a:spcAft>
                <a:spcPts val="800"/>
              </a:spcAft>
              <a:buFont typeface="Arial" panose="020B0604020202020204" pitchFamily="34" charset="0"/>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a:effectLst/>
                <a:sym typeface="+mn-ea"/>
              </a:rPr>
              <a:t>Female    181</a:t>
            </a:r>
            <a:endParaRPr lang="en-US" dirty="0">
              <a:effectLst/>
            </a:endParaRPr>
          </a:p>
          <a:p>
            <a:pPr indent="-228600" fontAlgn="base">
              <a:lnSpc>
                <a:spcPct val="90000"/>
              </a:lnSpc>
              <a:spcAft>
                <a:spcPts val="800"/>
              </a:spcAft>
              <a:buFont typeface="Arial" panose="020B0604020202020204" pitchFamily="34" charset="0"/>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a:effectLst/>
                <a:sym typeface="+mn-ea"/>
              </a:rPr>
              <a:t>Male       88</a:t>
            </a:r>
            <a:endParaRPr lang="en-US" dirty="0">
              <a:effectLst/>
            </a:endParaRPr>
          </a:p>
          <a:p>
            <a:pPr indent="-228600" fontAlgn="base">
              <a:lnSpc>
                <a:spcPct val="90000"/>
              </a:lnSpc>
              <a:spcAft>
                <a:spcPts val="800"/>
              </a:spcAft>
              <a:buFont typeface="Arial" panose="020B0604020202020204" pitchFamily="34" charset="0"/>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a:effectLst/>
                <a:sym typeface="+mn-ea"/>
              </a:rPr>
              <a:t>Name: Gender, </a:t>
            </a:r>
            <a:r>
              <a:rPr lang="en-US" dirty="0" err="1">
                <a:effectLst/>
                <a:sym typeface="+mn-ea"/>
              </a:rPr>
              <a:t>dtype</a:t>
            </a:r>
            <a:r>
              <a:rPr lang="en-US" dirty="0">
                <a:effectLst/>
                <a:sym typeface="+mn-ea"/>
              </a:rPr>
              <a:t>: int64</a:t>
            </a:r>
            <a:endParaRPr lang="en-US" dirty="0">
              <a:effectLst/>
            </a:endParaRPr>
          </a:p>
          <a:p>
            <a:r>
              <a:rPr lang="en-IN" b="1" dirty="0">
                <a:solidFill>
                  <a:srgbClr val="000000"/>
                </a:solidFill>
                <a:effectLst/>
                <a:highlight>
                  <a:srgbClr val="C0C0C0"/>
                </a:highlight>
                <a:latin typeface="Helvetica" panose="020B0604020202020204" pitchFamily="34" charset="0"/>
                <a:ea typeface="Calibri" panose="020F0502020204030204" charset="0"/>
                <a:cs typeface="Mangal" panose="02040503050203030202" pitchFamily="18" charset="0"/>
                <a:sym typeface="+mn-ea"/>
              </a:rPr>
              <a:t>From the analysis, it has been observed that around </a:t>
            </a:r>
            <a:r>
              <a:rPr lang="en-US" altLang="en-IN" b="1" dirty="0">
                <a:solidFill>
                  <a:srgbClr val="000000"/>
                </a:solidFill>
                <a:effectLst/>
                <a:highlight>
                  <a:srgbClr val="C0C0C0"/>
                </a:highlight>
                <a:latin typeface="Helvetica" panose="020B0604020202020204" pitchFamily="34" charset="0"/>
                <a:ea typeface="Calibri" panose="020F0502020204030204" charset="0"/>
                <a:cs typeface="Mangal" panose="02040503050203030202" pitchFamily="18" charset="0"/>
                <a:sym typeface="+mn-ea"/>
              </a:rPr>
              <a:t>67</a:t>
            </a:r>
            <a:r>
              <a:rPr lang="en-IN" b="1" dirty="0">
                <a:solidFill>
                  <a:srgbClr val="000000"/>
                </a:solidFill>
                <a:effectLst/>
                <a:highlight>
                  <a:srgbClr val="C0C0C0"/>
                </a:highlight>
                <a:latin typeface="Helvetica" panose="020B0604020202020204" pitchFamily="34" charset="0"/>
                <a:ea typeface="Calibri" panose="020F0502020204030204" charset="0"/>
                <a:cs typeface="Mangal" panose="02040503050203030202" pitchFamily="18" charset="0"/>
                <a:sym typeface="+mn-ea"/>
              </a:rPr>
              <a:t>% of the customers are women</a:t>
            </a:r>
            <a:endParaRPr lang="en-IN" dirty="0">
              <a:effectLst/>
              <a:highlight>
                <a:srgbClr val="C0C0C0"/>
              </a:highlight>
              <a:latin typeface="Calibri" panose="020F0502020204030204" charset="0"/>
              <a:ea typeface="Calibri" panose="020F0502020204030204" charset="0"/>
              <a:cs typeface="Mangal" panose="02040503050203030202" pitchFamily="18" charset="0"/>
            </a:endParaRPr>
          </a:p>
          <a:p>
            <a:endParaRPr lang="en-IN" dirty="0">
              <a:effectLst/>
              <a:highlight>
                <a:srgbClr val="C0C0C0"/>
              </a:highlight>
              <a:latin typeface="Calibri" panose="020F0502020204030204" charset="0"/>
              <a:ea typeface="Calibri" panose="020F0502020204030204" charset="0"/>
              <a:cs typeface="Mangal" panose="02040503050203030202" pitchFamily="18" charset="0"/>
            </a:endParaRPr>
          </a:p>
        </p:txBody>
      </p:sp>
      <p:pic>
        <p:nvPicPr>
          <p:cNvPr id="5" name="Content Placeholder 4"/>
          <p:cNvPicPr>
            <a:picLocks noChangeAspect="1"/>
          </p:cNvPicPr>
          <p:nvPr>
            <p:ph sz="half" idx="1"/>
          </p:nvPr>
        </p:nvPicPr>
        <p:blipFill>
          <a:blip r:embed="rId1">
            <a:extLst>
              <a:ext uri="{28A0092B-C50C-407E-A947-70E740481C1C}">
                <a14:useLocalDpi xmlns:a14="http://schemas.microsoft.com/office/drawing/2010/main" val="0"/>
              </a:ext>
            </a:extLst>
          </a:blip>
          <a:stretch>
            <a:fillRect/>
          </a:stretch>
        </p:blipFill>
        <p:spPr bwMode="auto">
          <a:xfrm>
            <a:off x="609600" y="1955165"/>
            <a:ext cx="5384800" cy="3527425"/>
          </a:xfrm>
          <a:prstGeom prst="rect">
            <a:avLst/>
          </a:prstGeom>
          <a:noFill/>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609600" y="274955"/>
            <a:ext cx="2412365" cy="1143000"/>
          </a:xfrm>
        </p:spPr>
        <p:txBody>
          <a:bodyPr/>
          <a:p>
            <a:r>
              <a:rPr lang="en-US"/>
              <a:t>.</a:t>
            </a:r>
            <a:endParaRPr lang="en-US"/>
          </a:p>
        </p:txBody>
      </p:sp>
      <p:pic>
        <p:nvPicPr>
          <p:cNvPr id="5" name="Content Placeholder 4"/>
          <p:cNvPicPr>
            <a:picLocks noChangeAspect="1"/>
          </p:cNvPicPr>
          <p:nvPr>
            <p:ph sz="half" idx="1"/>
          </p:nvPr>
        </p:nvPicPr>
        <p:blipFill>
          <a:blip r:embed="rId1">
            <a:extLst>
              <a:ext uri="{28A0092B-C50C-407E-A947-70E740481C1C}">
                <a14:useLocalDpi xmlns:a14="http://schemas.microsoft.com/office/drawing/2010/main" val="0"/>
              </a:ext>
            </a:extLst>
          </a:blip>
          <a:stretch>
            <a:fillRect/>
          </a:stretch>
        </p:blipFill>
        <p:spPr bwMode="auto">
          <a:xfrm>
            <a:off x="516890" y="274955"/>
            <a:ext cx="5384800" cy="3204845"/>
          </a:xfrm>
          <a:prstGeom prst="rect">
            <a:avLst/>
          </a:prstGeom>
          <a:noFill/>
        </p:spPr>
      </p:pic>
      <p:pic>
        <p:nvPicPr>
          <p:cNvPr id="6" name="Content Placeholder 5"/>
          <p:cNvPicPr>
            <a:picLocks noChangeAspect="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516890" y="3479800"/>
            <a:ext cx="5384800" cy="3057525"/>
          </a:xfrm>
          <a:prstGeom prst="rect">
            <a:avLst/>
          </a:prstGeom>
          <a:noFill/>
          <a:ln>
            <a:noFill/>
          </a:ln>
        </p:spPr>
      </p:pic>
      <p:sp>
        <p:nvSpPr>
          <p:cNvPr id="7" name="Text Box 6"/>
          <p:cNvSpPr txBox="1"/>
          <p:nvPr/>
        </p:nvSpPr>
        <p:spPr>
          <a:xfrm>
            <a:off x="6942455" y="274955"/>
            <a:ext cx="4548505" cy="1985010"/>
          </a:xfrm>
          <a:prstGeom prst="rect">
            <a:avLst/>
          </a:prstGeom>
          <a:noFill/>
        </p:spPr>
        <p:txBody>
          <a:bodyPr wrap="square" rtlCol="0" anchor="t">
            <a:spAutoFit/>
          </a:bodyPr>
          <a:p>
            <a:pPr fontAlgn="base" latinLnBrk="1">
              <a:lnSpc>
                <a:spcPct val="107000"/>
              </a:lnSpc>
              <a:spcAft>
                <a:spcPts val="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400" dirty="0">
                <a:solidFill>
                  <a:srgbClr val="000000"/>
                </a:solidFill>
                <a:effectLst/>
                <a:latin typeface="Courier New" panose="02070309020205020404" pitchFamily="49" charset="0"/>
                <a:ea typeface="Times New Roman" panose="02020603050405020304" pitchFamily="18" charset="0"/>
                <a:cs typeface="Mangal" panose="02040503050203030202" pitchFamily="18" charset="0"/>
                <a:sym typeface="+mn-ea"/>
              </a:rPr>
              <a:t>31-40 years           81</a:t>
            </a:r>
            <a:endParaRPr lang="en-IN" sz="1400" dirty="0">
              <a:effectLst/>
              <a:latin typeface="Calibri" panose="020F0502020204030204" charset="0"/>
              <a:ea typeface="Calibri" panose="020F0502020204030204" charset="0"/>
              <a:cs typeface="Mangal" panose="02040503050203030202" pitchFamily="18" charset="0"/>
            </a:endParaRPr>
          </a:p>
          <a:p>
            <a:pPr fontAlgn="base" latinLnBrk="1">
              <a:lnSpc>
                <a:spcPct val="107000"/>
              </a:lnSpc>
              <a:spcAft>
                <a:spcPts val="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400" dirty="0">
                <a:solidFill>
                  <a:srgbClr val="000000"/>
                </a:solidFill>
                <a:effectLst/>
                <a:latin typeface="Courier New" panose="02070309020205020404" pitchFamily="49" charset="0"/>
                <a:ea typeface="Times New Roman" panose="02020603050405020304" pitchFamily="18" charset="0"/>
                <a:cs typeface="Mangal" panose="02040503050203030202" pitchFamily="18" charset="0"/>
                <a:sym typeface="+mn-ea"/>
              </a:rPr>
              <a:t>21-30 years           79</a:t>
            </a:r>
            <a:endParaRPr lang="en-IN" sz="1400" dirty="0">
              <a:effectLst/>
              <a:latin typeface="Calibri" panose="020F0502020204030204" charset="0"/>
              <a:ea typeface="Calibri" panose="020F0502020204030204" charset="0"/>
              <a:cs typeface="Mangal" panose="02040503050203030202" pitchFamily="18" charset="0"/>
            </a:endParaRPr>
          </a:p>
          <a:p>
            <a:pPr fontAlgn="base" latinLnBrk="1">
              <a:lnSpc>
                <a:spcPct val="107000"/>
              </a:lnSpc>
              <a:spcAft>
                <a:spcPts val="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400" dirty="0">
                <a:solidFill>
                  <a:srgbClr val="000000"/>
                </a:solidFill>
                <a:effectLst/>
                <a:latin typeface="Courier New" panose="02070309020205020404" pitchFamily="49" charset="0"/>
                <a:ea typeface="Times New Roman" panose="02020603050405020304" pitchFamily="18" charset="0"/>
                <a:cs typeface="Mangal" panose="02040503050203030202" pitchFamily="18" charset="0"/>
                <a:sym typeface="+mn-ea"/>
              </a:rPr>
              <a:t>41-50 years           70</a:t>
            </a:r>
            <a:endParaRPr lang="en-IN" sz="1400" dirty="0">
              <a:effectLst/>
              <a:latin typeface="Calibri" panose="020F0502020204030204" charset="0"/>
              <a:ea typeface="Calibri" panose="020F0502020204030204" charset="0"/>
              <a:cs typeface="Mangal" panose="02040503050203030202" pitchFamily="18" charset="0"/>
            </a:endParaRPr>
          </a:p>
          <a:p>
            <a:pPr fontAlgn="base" latinLnBrk="1">
              <a:lnSpc>
                <a:spcPct val="107000"/>
              </a:lnSpc>
              <a:spcAft>
                <a:spcPts val="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400" dirty="0">
                <a:solidFill>
                  <a:srgbClr val="000000"/>
                </a:solidFill>
                <a:effectLst/>
                <a:latin typeface="Courier New" panose="02070309020205020404" pitchFamily="49" charset="0"/>
                <a:ea typeface="Times New Roman" panose="02020603050405020304" pitchFamily="18" charset="0"/>
                <a:cs typeface="Mangal" panose="02040503050203030202" pitchFamily="18" charset="0"/>
                <a:sym typeface="+mn-ea"/>
              </a:rPr>
              <a:t>Less than 20 years    20</a:t>
            </a:r>
            <a:endParaRPr lang="en-IN" sz="1400" dirty="0">
              <a:effectLst/>
              <a:latin typeface="Calibri" panose="020F0502020204030204" charset="0"/>
              <a:ea typeface="Calibri" panose="020F0502020204030204" charset="0"/>
              <a:cs typeface="Mangal" panose="02040503050203030202" pitchFamily="18" charset="0"/>
            </a:endParaRPr>
          </a:p>
          <a:p>
            <a:pPr fontAlgn="base" latinLnBrk="1">
              <a:lnSpc>
                <a:spcPct val="107000"/>
              </a:lnSpc>
              <a:spcAft>
                <a:spcPts val="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400" dirty="0">
                <a:solidFill>
                  <a:srgbClr val="000000"/>
                </a:solidFill>
                <a:effectLst/>
                <a:latin typeface="Courier New" panose="02070309020205020404" pitchFamily="49" charset="0"/>
                <a:ea typeface="Times New Roman" panose="02020603050405020304" pitchFamily="18" charset="0"/>
                <a:cs typeface="Mangal" panose="02040503050203030202" pitchFamily="18" charset="0"/>
                <a:sym typeface="+mn-ea"/>
              </a:rPr>
              <a:t>51 years and above    19</a:t>
            </a:r>
            <a:endParaRPr lang="en-IN" sz="1400" dirty="0">
              <a:effectLst/>
              <a:latin typeface="Calibri" panose="020F0502020204030204" charset="0"/>
              <a:ea typeface="Calibri" panose="020F0502020204030204" charset="0"/>
              <a:cs typeface="Mangal" panose="02040503050203030202" pitchFamily="18" charset="0"/>
            </a:endParaRPr>
          </a:p>
          <a:p>
            <a:pPr fontAlgn="base" latinLnBrk="1">
              <a:lnSpc>
                <a:spcPct val="107000"/>
              </a:lnSpc>
              <a:spcAft>
                <a:spcPts val="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400" dirty="0">
                <a:solidFill>
                  <a:srgbClr val="000000"/>
                </a:solidFill>
                <a:effectLst/>
                <a:latin typeface="Courier New" panose="02070309020205020404" pitchFamily="49" charset="0"/>
                <a:ea typeface="Times New Roman" panose="02020603050405020304" pitchFamily="18" charset="0"/>
                <a:cs typeface="Mangal" panose="02040503050203030202" pitchFamily="18" charset="0"/>
                <a:sym typeface="+mn-ea"/>
              </a:rPr>
              <a:t>Name: Age, </a:t>
            </a:r>
            <a:r>
              <a:rPr lang="en-IN" sz="1400" dirty="0" err="1">
                <a:solidFill>
                  <a:srgbClr val="000000"/>
                </a:solidFill>
                <a:effectLst/>
                <a:latin typeface="Courier New" panose="02070309020205020404" pitchFamily="49" charset="0"/>
                <a:ea typeface="Times New Roman" panose="02020603050405020304" pitchFamily="18" charset="0"/>
                <a:cs typeface="Mangal" panose="02040503050203030202" pitchFamily="18" charset="0"/>
                <a:sym typeface="+mn-ea"/>
              </a:rPr>
              <a:t>dtype</a:t>
            </a:r>
            <a:r>
              <a:rPr lang="en-IN" sz="1400" dirty="0">
                <a:solidFill>
                  <a:srgbClr val="000000"/>
                </a:solidFill>
                <a:effectLst/>
                <a:latin typeface="Courier New" panose="02070309020205020404" pitchFamily="49" charset="0"/>
                <a:ea typeface="Times New Roman" panose="02020603050405020304" pitchFamily="18" charset="0"/>
                <a:cs typeface="Mangal" panose="02040503050203030202" pitchFamily="18" charset="0"/>
                <a:sym typeface="+mn-ea"/>
              </a:rPr>
              <a:t>: int64</a:t>
            </a:r>
            <a:endParaRPr lang="en-US" sz="1400"/>
          </a:p>
        </p:txBody>
      </p:sp>
      <p:sp>
        <p:nvSpPr>
          <p:cNvPr id="8" name="Text Box 7"/>
          <p:cNvSpPr txBox="1"/>
          <p:nvPr/>
        </p:nvSpPr>
        <p:spPr>
          <a:xfrm>
            <a:off x="7142480" y="2709545"/>
            <a:ext cx="4643755" cy="3982085"/>
          </a:xfrm>
          <a:prstGeom prst="rect">
            <a:avLst/>
          </a:prstGeom>
          <a:noFill/>
        </p:spPr>
        <p:txBody>
          <a:bodyPr wrap="square" rtlCol="0" anchor="t">
            <a:spAutoFit/>
          </a:bodyPr>
          <a:p>
            <a:pPr fontAlgn="base" latinLnBrk="1">
              <a:lnSpc>
                <a:spcPct val="107000"/>
              </a:lnSpc>
              <a:spcAft>
                <a:spcPts val="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400" dirty="0">
                <a:solidFill>
                  <a:srgbClr val="000000"/>
                </a:solidFill>
                <a:effectLst/>
                <a:latin typeface="Courier New" panose="02070309020205020404" pitchFamily="49" charset="0"/>
                <a:ea typeface="Times New Roman" panose="02020603050405020304" pitchFamily="18" charset="0"/>
                <a:cs typeface="Mangal" panose="02040503050203030202" pitchFamily="18" charset="0"/>
                <a:sym typeface="+mn-ea"/>
              </a:rPr>
              <a:t>Delhi            58</a:t>
            </a:r>
            <a:endParaRPr lang="en-IN" sz="1400" dirty="0">
              <a:effectLst/>
              <a:latin typeface="Calibri" panose="020F0502020204030204" charset="0"/>
              <a:ea typeface="Calibri" panose="020F0502020204030204" charset="0"/>
              <a:cs typeface="Mangal" panose="02040503050203030202" pitchFamily="18" charset="0"/>
            </a:endParaRPr>
          </a:p>
          <a:p>
            <a:pPr fontAlgn="base" latinLnBrk="1">
              <a:lnSpc>
                <a:spcPct val="107000"/>
              </a:lnSpc>
              <a:spcAft>
                <a:spcPts val="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400" dirty="0">
                <a:solidFill>
                  <a:srgbClr val="000000"/>
                </a:solidFill>
                <a:effectLst/>
                <a:latin typeface="Courier New" panose="02070309020205020404" pitchFamily="49" charset="0"/>
                <a:ea typeface="Times New Roman" panose="02020603050405020304" pitchFamily="18" charset="0"/>
                <a:cs typeface="Mangal" panose="02040503050203030202" pitchFamily="18" charset="0"/>
                <a:sym typeface="+mn-ea"/>
              </a:rPr>
              <a:t>Greater Noida    43</a:t>
            </a:r>
            <a:endParaRPr lang="en-IN" sz="1400" dirty="0">
              <a:effectLst/>
              <a:latin typeface="Calibri" panose="020F0502020204030204" charset="0"/>
              <a:ea typeface="Calibri" panose="020F0502020204030204" charset="0"/>
              <a:cs typeface="Mangal" panose="02040503050203030202" pitchFamily="18" charset="0"/>
            </a:endParaRPr>
          </a:p>
          <a:p>
            <a:pPr fontAlgn="base" latinLnBrk="1">
              <a:lnSpc>
                <a:spcPct val="107000"/>
              </a:lnSpc>
              <a:spcAft>
                <a:spcPts val="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400" dirty="0">
                <a:solidFill>
                  <a:srgbClr val="000000"/>
                </a:solidFill>
                <a:effectLst/>
                <a:latin typeface="Courier New" panose="02070309020205020404" pitchFamily="49" charset="0"/>
                <a:ea typeface="Times New Roman" panose="02020603050405020304" pitchFamily="18" charset="0"/>
                <a:cs typeface="Mangal" panose="02040503050203030202" pitchFamily="18" charset="0"/>
                <a:sym typeface="+mn-ea"/>
              </a:rPr>
              <a:t>Noida            40</a:t>
            </a:r>
            <a:endParaRPr lang="en-IN" sz="1400" dirty="0">
              <a:effectLst/>
              <a:latin typeface="Calibri" panose="020F0502020204030204" charset="0"/>
              <a:ea typeface="Calibri" panose="020F0502020204030204" charset="0"/>
              <a:cs typeface="Mangal" panose="02040503050203030202" pitchFamily="18" charset="0"/>
            </a:endParaRPr>
          </a:p>
          <a:p>
            <a:pPr fontAlgn="base" latinLnBrk="1">
              <a:lnSpc>
                <a:spcPct val="107000"/>
              </a:lnSpc>
              <a:spcAft>
                <a:spcPts val="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400" dirty="0">
                <a:solidFill>
                  <a:srgbClr val="000000"/>
                </a:solidFill>
                <a:effectLst/>
                <a:latin typeface="Courier New" panose="02070309020205020404" pitchFamily="49" charset="0"/>
                <a:ea typeface="Times New Roman" panose="02020603050405020304" pitchFamily="18" charset="0"/>
                <a:cs typeface="Mangal" panose="02040503050203030202" pitchFamily="18" charset="0"/>
                <a:sym typeface="+mn-ea"/>
              </a:rPr>
              <a:t>Bangalore        37</a:t>
            </a:r>
            <a:endParaRPr lang="en-IN" sz="1400" dirty="0">
              <a:effectLst/>
              <a:latin typeface="Calibri" panose="020F0502020204030204" charset="0"/>
              <a:ea typeface="Calibri" panose="020F0502020204030204" charset="0"/>
              <a:cs typeface="Mangal" panose="02040503050203030202" pitchFamily="18" charset="0"/>
            </a:endParaRPr>
          </a:p>
          <a:p>
            <a:pPr fontAlgn="base" latinLnBrk="1">
              <a:lnSpc>
                <a:spcPct val="107000"/>
              </a:lnSpc>
              <a:spcAft>
                <a:spcPts val="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400" dirty="0">
                <a:solidFill>
                  <a:srgbClr val="000000"/>
                </a:solidFill>
                <a:effectLst/>
                <a:latin typeface="Courier New" panose="02070309020205020404" pitchFamily="49" charset="0"/>
                <a:ea typeface="Times New Roman" panose="02020603050405020304" pitchFamily="18" charset="0"/>
                <a:cs typeface="Mangal" panose="02040503050203030202" pitchFamily="18" charset="0"/>
                <a:sym typeface="+mn-ea"/>
              </a:rPr>
              <a:t>Karnal           27</a:t>
            </a:r>
            <a:endParaRPr lang="en-IN" sz="1400" dirty="0">
              <a:effectLst/>
              <a:latin typeface="Calibri" panose="020F0502020204030204" charset="0"/>
              <a:ea typeface="Calibri" panose="020F0502020204030204" charset="0"/>
              <a:cs typeface="Mangal" panose="02040503050203030202" pitchFamily="18" charset="0"/>
            </a:endParaRPr>
          </a:p>
          <a:p>
            <a:pPr fontAlgn="base" latinLnBrk="1">
              <a:lnSpc>
                <a:spcPct val="107000"/>
              </a:lnSpc>
              <a:spcAft>
                <a:spcPts val="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400" dirty="0">
                <a:solidFill>
                  <a:srgbClr val="000000"/>
                </a:solidFill>
                <a:effectLst/>
                <a:latin typeface="Courier New" panose="02070309020205020404" pitchFamily="49" charset="0"/>
                <a:ea typeface="Times New Roman" panose="02020603050405020304" pitchFamily="18" charset="0"/>
                <a:cs typeface="Mangal" panose="02040503050203030202" pitchFamily="18" charset="0"/>
                <a:sym typeface="+mn-ea"/>
              </a:rPr>
              <a:t>Solan            18</a:t>
            </a:r>
            <a:endParaRPr lang="en-IN" sz="1400" dirty="0">
              <a:effectLst/>
              <a:latin typeface="Calibri" panose="020F0502020204030204" charset="0"/>
              <a:ea typeface="Calibri" panose="020F0502020204030204" charset="0"/>
              <a:cs typeface="Mangal" panose="02040503050203030202" pitchFamily="18" charset="0"/>
            </a:endParaRPr>
          </a:p>
          <a:p>
            <a:pPr fontAlgn="base" latinLnBrk="1">
              <a:lnSpc>
                <a:spcPct val="107000"/>
              </a:lnSpc>
              <a:spcAft>
                <a:spcPts val="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400" dirty="0">
                <a:solidFill>
                  <a:srgbClr val="000000"/>
                </a:solidFill>
                <a:effectLst/>
                <a:latin typeface="Courier New" panose="02070309020205020404" pitchFamily="49" charset="0"/>
                <a:ea typeface="Times New Roman" panose="02020603050405020304" pitchFamily="18" charset="0"/>
                <a:cs typeface="Mangal" panose="02040503050203030202" pitchFamily="18" charset="0"/>
                <a:sym typeface="+mn-ea"/>
              </a:rPr>
              <a:t>Ghaziabad        18</a:t>
            </a:r>
            <a:endParaRPr lang="en-IN" sz="1400" dirty="0">
              <a:effectLst/>
              <a:latin typeface="Calibri" panose="020F0502020204030204" charset="0"/>
              <a:ea typeface="Calibri" panose="020F0502020204030204" charset="0"/>
              <a:cs typeface="Mangal" panose="02040503050203030202" pitchFamily="18" charset="0"/>
            </a:endParaRPr>
          </a:p>
          <a:p>
            <a:pPr fontAlgn="base" latinLnBrk="1">
              <a:lnSpc>
                <a:spcPct val="107000"/>
              </a:lnSpc>
              <a:spcAft>
                <a:spcPts val="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400" dirty="0">
                <a:solidFill>
                  <a:srgbClr val="000000"/>
                </a:solidFill>
                <a:effectLst/>
                <a:latin typeface="Courier New" panose="02070309020205020404" pitchFamily="49" charset="0"/>
                <a:ea typeface="Times New Roman" panose="02020603050405020304" pitchFamily="18" charset="0"/>
                <a:cs typeface="Mangal" panose="02040503050203030202" pitchFamily="18" charset="0"/>
                <a:sym typeface="+mn-ea"/>
              </a:rPr>
              <a:t>Gurgaon          12</a:t>
            </a:r>
            <a:endParaRPr lang="en-IN" sz="1400" dirty="0">
              <a:effectLst/>
              <a:latin typeface="Calibri" panose="020F0502020204030204" charset="0"/>
              <a:ea typeface="Calibri" panose="020F0502020204030204" charset="0"/>
              <a:cs typeface="Mangal" panose="02040503050203030202" pitchFamily="18" charset="0"/>
            </a:endParaRPr>
          </a:p>
          <a:p>
            <a:pPr fontAlgn="base" latinLnBrk="1">
              <a:lnSpc>
                <a:spcPct val="107000"/>
              </a:lnSpc>
              <a:spcAft>
                <a:spcPts val="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400" dirty="0" err="1">
                <a:solidFill>
                  <a:srgbClr val="000000"/>
                </a:solidFill>
                <a:effectLst/>
                <a:latin typeface="Courier New" panose="02070309020205020404" pitchFamily="49" charset="0"/>
                <a:ea typeface="Times New Roman" panose="02020603050405020304" pitchFamily="18" charset="0"/>
                <a:cs typeface="Mangal" panose="02040503050203030202" pitchFamily="18" charset="0"/>
                <a:sym typeface="+mn-ea"/>
              </a:rPr>
              <a:t>Merrut</a:t>
            </a:r>
            <a:r>
              <a:rPr lang="en-IN" sz="1400" dirty="0">
                <a:solidFill>
                  <a:srgbClr val="000000"/>
                </a:solidFill>
                <a:effectLst/>
                <a:latin typeface="Courier New" panose="02070309020205020404" pitchFamily="49" charset="0"/>
                <a:ea typeface="Times New Roman" panose="02020603050405020304" pitchFamily="18" charset="0"/>
                <a:cs typeface="Mangal" panose="02040503050203030202" pitchFamily="18" charset="0"/>
                <a:sym typeface="+mn-ea"/>
              </a:rPr>
              <a:t>            9</a:t>
            </a:r>
            <a:endParaRPr lang="en-IN" sz="1400" dirty="0">
              <a:effectLst/>
              <a:latin typeface="Calibri" panose="020F0502020204030204" charset="0"/>
              <a:ea typeface="Calibri" panose="020F0502020204030204" charset="0"/>
              <a:cs typeface="Mangal" panose="02040503050203030202" pitchFamily="18" charset="0"/>
            </a:endParaRPr>
          </a:p>
          <a:p>
            <a:pPr fontAlgn="base" latinLnBrk="1">
              <a:lnSpc>
                <a:spcPct val="107000"/>
              </a:lnSpc>
              <a:spcAft>
                <a:spcPts val="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400" dirty="0">
                <a:solidFill>
                  <a:srgbClr val="000000"/>
                </a:solidFill>
                <a:effectLst/>
                <a:latin typeface="Courier New" panose="02070309020205020404" pitchFamily="49" charset="0"/>
                <a:ea typeface="Times New Roman" panose="02020603050405020304" pitchFamily="18" charset="0"/>
                <a:cs typeface="Mangal" panose="02040503050203030202" pitchFamily="18" charset="0"/>
                <a:sym typeface="+mn-ea"/>
              </a:rPr>
              <a:t>Moradabad         5</a:t>
            </a:r>
            <a:endParaRPr lang="en-IN" sz="1400" dirty="0">
              <a:effectLst/>
              <a:latin typeface="Calibri" panose="020F0502020204030204" charset="0"/>
              <a:ea typeface="Calibri" panose="020F0502020204030204" charset="0"/>
              <a:cs typeface="Mangal" panose="02040503050203030202" pitchFamily="18" charset="0"/>
            </a:endParaRPr>
          </a:p>
          <a:p>
            <a:pPr fontAlgn="base" latinLnBrk="1">
              <a:lnSpc>
                <a:spcPct val="107000"/>
              </a:lnSpc>
              <a:spcAft>
                <a:spcPts val="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400" dirty="0" err="1">
                <a:solidFill>
                  <a:srgbClr val="000000"/>
                </a:solidFill>
                <a:effectLst/>
                <a:latin typeface="Courier New" panose="02070309020205020404" pitchFamily="49" charset="0"/>
                <a:ea typeface="Times New Roman" panose="02020603050405020304" pitchFamily="18" charset="0"/>
                <a:cs typeface="Mangal" panose="02040503050203030202" pitchFamily="18" charset="0"/>
                <a:sym typeface="+mn-ea"/>
              </a:rPr>
              <a:t>Bulandshahr</a:t>
            </a:r>
            <a:r>
              <a:rPr lang="en-IN" sz="1400" dirty="0">
                <a:solidFill>
                  <a:srgbClr val="000000"/>
                </a:solidFill>
                <a:effectLst/>
                <a:latin typeface="Courier New" panose="02070309020205020404" pitchFamily="49" charset="0"/>
                <a:ea typeface="Times New Roman" panose="02020603050405020304" pitchFamily="18" charset="0"/>
                <a:cs typeface="Mangal" panose="02040503050203030202" pitchFamily="18" charset="0"/>
                <a:sym typeface="+mn-ea"/>
              </a:rPr>
              <a:t>       2</a:t>
            </a:r>
            <a:endParaRPr lang="en-IN" sz="1400" dirty="0">
              <a:effectLst/>
              <a:latin typeface="Calibri" panose="020F0502020204030204" charset="0"/>
              <a:ea typeface="Calibri" panose="020F0502020204030204" charset="0"/>
              <a:cs typeface="Mangal" panose="02040503050203030202" pitchFamily="18" charset="0"/>
            </a:endParaRPr>
          </a:p>
          <a:p>
            <a:pPr fontAlgn="base" latinLnBrk="1">
              <a:lnSpc>
                <a:spcPct val="107000"/>
              </a:lnSpc>
              <a:spcAft>
                <a:spcPts val="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400" dirty="0">
                <a:solidFill>
                  <a:srgbClr val="000000"/>
                </a:solidFill>
                <a:effectLst/>
                <a:latin typeface="Courier New" panose="02070309020205020404" pitchFamily="49" charset="0"/>
                <a:ea typeface="Times New Roman" panose="02020603050405020304" pitchFamily="18" charset="0"/>
                <a:cs typeface="Mangal" panose="02040503050203030202" pitchFamily="18" charset="0"/>
                <a:sym typeface="+mn-ea"/>
              </a:rPr>
              <a:t>Name: city, </a:t>
            </a:r>
            <a:r>
              <a:rPr lang="en-IN" sz="1400" dirty="0" err="1">
                <a:solidFill>
                  <a:srgbClr val="000000"/>
                </a:solidFill>
                <a:effectLst/>
                <a:latin typeface="Courier New" panose="02070309020205020404" pitchFamily="49" charset="0"/>
                <a:ea typeface="Times New Roman" panose="02020603050405020304" pitchFamily="18" charset="0"/>
                <a:cs typeface="Mangal" panose="02040503050203030202" pitchFamily="18" charset="0"/>
                <a:sym typeface="+mn-ea"/>
              </a:rPr>
              <a:t>dtype</a:t>
            </a:r>
            <a:r>
              <a:rPr lang="en-IN" sz="1400" dirty="0">
                <a:solidFill>
                  <a:srgbClr val="000000"/>
                </a:solidFill>
                <a:effectLst/>
                <a:latin typeface="Courier New" panose="02070309020205020404" pitchFamily="49" charset="0"/>
                <a:ea typeface="Times New Roman" panose="02020603050405020304" pitchFamily="18" charset="0"/>
                <a:cs typeface="Mangal" panose="02040503050203030202" pitchFamily="18" charset="0"/>
                <a:sym typeface="+mn-ea"/>
              </a:rPr>
              <a:t>: int64</a:t>
            </a:r>
            <a:endParaRPr lang="en-US" sz="140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609600" y="274955"/>
            <a:ext cx="1824990" cy="1143000"/>
          </a:xfrm>
        </p:spPr>
        <p:txBody>
          <a:bodyPr/>
          <a:p>
            <a:r>
              <a:rPr lang="en-US"/>
              <a:t>.</a:t>
            </a:r>
            <a:endParaRPr lang="en-US"/>
          </a:p>
        </p:txBody>
      </p:sp>
      <p:pic>
        <p:nvPicPr>
          <p:cNvPr id="7" name="Content Placeholder 6"/>
          <p:cNvPicPr>
            <a:picLocks noChangeAspect="1"/>
          </p:cNvPicPr>
          <p:nvPr>
            <p:ph sz="half" idx="1"/>
          </p:nvPr>
        </p:nvPicPr>
        <p:blipFill>
          <a:blip r:embed="rId1">
            <a:extLst>
              <a:ext uri="{28A0092B-C50C-407E-A947-70E740481C1C}">
                <a14:useLocalDpi xmlns:a14="http://schemas.microsoft.com/office/drawing/2010/main" val="0"/>
              </a:ext>
            </a:extLst>
          </a:blip>
          <a:stretch>
            <a:fillRect/>
          </a:stretch>
        </p:blipFill>
        <p:spPr bwMode="auto">
          <a:xfrm>
            <a:off x="516890" y="544830"/>
            <a:ext cx="5384800" cy="3453130"/>
          </a:xfrm>
          <a:prstGeom prst="rect">
            <a:avLst/>
          </a:prstGeom>
          <a:noFill/>
        </p:spPr>
      </p:pic>
      <p:pic>
        <p:nvPicPr>
          <p:cNvPr id="5" name="Content Placeholder 4"/>
          <p:cNvPicPr>
            <a:picLocks noChangeAspect="1"/>
          </p:cNvPicPr>
          <p:nvPr>
            <p:ph sz="half" idx="2"/>
          </p:nvPr>
        </p:nvPicPr>
        <p:blipFill>
          <a:blip r:embed="rId2">
            <a:extLst>
              <a:ext uri="{28A0092B-C50C-407E-A947-70E740481C1C}">
                <a14:useLocalDpi xmlns:a14="http://schemas.microsoft.com/office/drawing/2010/main" val="0"/>
              </a:ext>
            </a:extLst>
          </a:blip>
          <a:stretch>
            <a:fillRect/>
          </a:stretch>
        </p:blipFill>
        <p:spPr bwMode="auto">
          <a:xfrm>
            <a:off x="6228715" y="544830"/>
            <a:ext cx="5384800" cy="3270250"/>
          </a:xfrm>
          <a:prstGeom prst="rect">
            <a:avLst/>
          </a:prstGeom>
          <a:noFill/>
        </p:spPr>
      </p:pic>
      <p:sp>
        <p:nvSpPr>
          <p:cNvPr id="6" name="Text Box 5"/>
          <p:cNvSpPr txBox="1"/>
          <p:nvPr/>
        </p:nvSpPr>
        <p:spPr>
          <a:xfrm>
            <a:off x="1735455" y="4099560"/>
            <a:ext cx="2540000" cy="2279015"/>
          </a:xfrm>
          <a:prstGeom prst="rect">
            <a:avLst/>
          </a:prstGeom>
          <a:noFill/>
        </p:spPr>
        <p:txBody>
          <a:bodyPr wrap="square" rtlCol="0" anchor="t">
            <a:spAutoFit/>
          </a:bodyPr>
          <a:p>
            <a:pPr fontAlgn="base" latinLnBrk="1">
              <a:lnSpc>
                <a:spcPct val="107000"/>
              </a:lnSpc>
              <a:spcAft>
                <a:spcPts val="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dirty="0">
                <a:solidFill>
                  <a:schemeClr val="tx2"/>
                </a:solidFill>
                <a:sym typeface="+mn-ea"/>
              </a:rPr>
              <a:t>Smartphone    141</a:t>
            </a:r>
            <a:endParaRPr lang="en-IN" dirty="0">
              <a:solidFill>
                <a:schemeClr val="tx2"/>
              </a:solidFill>
            </a:endParaRPr>
          </a:p>
          <a:p>
            <a:pPr fontAlgn="base" latinLnBrk="1">
              <a:lnSpc>
                <a:spcPct val="107000"/>
              </a:lnSpc>
              <a:spcAft>
                <a:spcPts val="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dirty="0">
                <a:solidFill>
                  <a:schemeClr val="tx2"/>
                </a:solidFill>
                <a:sym typeface="+mn-ea"/>
              </a:rPr>
              <a:t>Laptop         86</a:t>
            </a:r>
            <a:endParaRPr lang="en-IN" dirty="0">
              <a:solidFill>
                <a:schemeClr val="tx2"/>
              </a:solidFill>
            </a:endParaRPr>
          </a:p>
          <a:p>
            <a:pPr fontAlgn="base" latinLnBrk="1">
              <a:lnSpc>
                <a:spcPct val="107000"/>
              </a:lnSpc>
              <a:spcAft>
                <a:spcPts val="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dirty="0">
                <a:solidFill>
                  <a:schemeClr val="tx2"/>
                </a:solidFill>
                <a:sym typeface="+mn-ea"/>
              </a:rPr>
              <a:t>Desktop        30</a:t>
            </a:r>
            <a:endParaRPr lang="en-IN" dirty="0">
              <a:solidFill>
                <a:schemeClr val="tx2"/>
              </a:solidFill>
            </a:endParaRPr>
          </a:p>
          <a:p>
            <a:pPr fontAlgn="base" latinLnBrk="1">
              <a:lnSpc>
                <a:spcPct val="107000"/>
              </a:lnSpc>
              <a:spcAft>
                <a:spcPts val="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dirty="0">
                <a:solidFill>
                  <a:schemeClr val="tx2"/>
                </a:solidFill>
                <a:sym typeface="+mn-ea"/>
              </a:rPr>
              <a:t>Tablet         12</a:t>
            </a:r>
            <a:endParaRPr lang="en-IN" dirty="0">
              <a:solidFill>
                <a:schemeClr val="tx2"/>
              </a:solidFill>
            </a:endParaRPr>
          </a:p>
          <a:p>
            <a:pPr fontAlgn="base" latinLnBrk="1">
              <a:lnSpc>
                <a:spcPct val="107000"/>
              </a:lnSpc>
              <a:spcAft>
                <a:spcPts val="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dirty="0">
                <a:solidFill>
                  <a:schemeClr val="tx2"/>
                </a:solidFill>
                <a:sym typeface="+mn-ea"/>
              </a:rPr>
              <a:t>Name: device, </a:t>
            </a:r>
            <a:r>
              <a:rPr lang="en-IN" dirty="0" err="1">
                <a:solidFill>
                  <a:schemeClr val="tx2"/>
                </a:solidFill>
                <a:sym typeface="+mn-ea"/>
              </a:rPr>
              <a:t>dtype</a:t>
            </a:r>
            <a:r>
              <a:rPr lang="en-IN" dirty="0">
                <a:solidFill>
                  <a:schemeClr val="tx2"/>
                </a:solidFill>
                <a:sym typeface="+mn-ea"/>
              </a:rPr>
              <a:t>: int64</a:t>
            </a:r>
            <a:endParaRPr lang="en-US"/>
          </a:p>
        </p:txBody>
      </p:sp>
      <p:sp>
        <p:nvSpPr>
          <p:cNvPr id="8" name="Text Box 7"/>
          <p:cNvSpPr txBox="1"/>
          <p:nvPr/>
        </p:nvSpPr>
        <p:spPr>
          <a:xfrm>
            <a:off x="7651115" y="3992880"/>
            <a:ext cx="2540000" cy="2491740"/>
          </a:xfrm>
          <a:prstGeom prst="rect">
            <a:avLst/>
          </a:prstGeom>
          <a:noFill/>
        </p:spPr>
        <p:txBody>
          <a:bodyPr wrap="square" rtlCol="0" anchor="t">
            <a:spAutoFit/>
          </a:bodyPr>
          <a:p>
            <a:pPr indent="-228600" fontAlgn="base">
              <a:lnSpc>
                <a:spcPct val="90000"/>
              </a:lnSpc>
              <a:spcAft>
                <a:spcPts val="800"/>
              </a:spcAft>
              <a:buFont typeface="Arial" panose="020B0604020202020204" pitchFamily="34" charset="0"/>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a:solidFill>
                  <a:schemeClr val="tx2"/>
                </a:solidFill>
                <a:effectLst/>
                <a:sym typeface="+mn-ea"/>
              </a:rPr>
              <a:t>Mobile internet    142</a:t>
            </a:r>
            <a:endParaRPr lang="en-US" dirty="0">
              <a:solidFill>
                <a:schemeClr val="tx2"/>
              </a:solidFill>
              <a:effectLst/>
            </a:endParaRPr>
          </a:p>
          <a:p>
            <a:pPr indent="-228600" fontAlgn="base">
              <a:lnSpc>
                <a:spcPct val="90000"/>
              </a:lnSpc>
              <a:spcAft>
                <a:spcPts val="800"/>
              </a:spcAft>
              <a:buFont typeface="Arial" panose="020B0604020202020204" pitchFamily="34" charset="0"/>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a:solidFill>
                  <a:schemeClr val="tx2"/>
                </a:solidFill>
                <a:effectLst/>
                <a:sym typeface="+mn-ea"/>
              </a:rPr>
              <a:t>Wi-Fi               76</a:t>
            </a:r>
            <a:endParaRPr lang="en-US" dirty="0">
              <a:solidFill>
                <a:schemeClr val="tx2"/>
              </a:solidFill>
              <a:effectLst/>
            </a:endParaRPr>
          </a:p>
          <a:p>
            <a:pPr indent="-228600" fontAlgn="base">
              <a:lnSpc>
                <a:spcPct val="90000"/>
              </a:lnSpc>
              <a:spcAft>
                <a:spcPts val="800"/>
              </a:spcAft>
              <a:buFont typeface="Arial" panose="020B0604020202020204" pitchFamily="34" charset="0"/>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a:solidFill>
                  <a:schemeClr val="tx2"/>
                </a:solidFill>
                <a:effectLst/>
                <a:sym typeface="+mn-ea"/>
              </a:rPr>
              <a:t>Mobile Internet     47</a:t>
            </a:r>
            <a:endParaRPr lang="en-US" dirty="0">
              <a:solidFill>
                <a:schemeClr val="tx2"/>
              </a:solidFill>
              <a:effectLst/>
            </a:endParaRPr>
          </a:p>
          <a:p>
            <a:pPr indent="-228600" fontAlgn="base">
              <a:lnSpc>
                <a:spcPct val="90000"/>
              </a:lnSpc>
              <a:spcAft>
                <a:spcPts val="800"/>
              </a:spcAft>
              <a:buFont typeface="Arial" panose="020B0604020202020204" pitchFamily="34" charset="0"/>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a:solidFill>
                  <a:schemeClr val="tx2"/>
                </a:solidFill>
                <a:effectLst/>
                <a:sym typeface="+mn-ea"/>
              </a:rPr>
              <a:t>Dial-up              4</a:t>
            </a:r>
            <a:endParaRPr lang="en-US" dirty="0">
              <a:solidFill>
                <a:schemeClr val="tx2"/>
              </a:solidFill>
              <a:effectLst/>
            </a:endParaRPr>
          </a:p>
          <a:p>
            <a:pPr indent="-228600" fontAlgn="base">
              <a:lnSpc>
                <a:spcPct val="90000"/>
              </a:lnSpc>
              <a:spcAft>
                <a:spcPts val="800"/>
              </a:spcAft>
              <a:buFont typeface="Arial" panose="020B0604020202020204" pitchFamily="34" charset="0"/>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a:solidFill>
                  <a:schemeClr val="tx2"/>
                </a:solidFill>
                <a:effectLst/>
                <a:sym typeface="+mn-ea"/>
              </a:rPr>
              <a:t>Name: How do you access the internet, </a:t>
            </a:r>
            <a:r>
              <a:rPr lang="en-US" dirty="0" err="1">
                <a:solidFill>
                  <a:schemeClr val="tx2"/>
                </a:solidFill>
                <a:effectLst/>
                <a:sym typeface="+mn-ea"/>
              </a:rPr>
              <a:t>dtype</a:t>
            </a:r>
            <a:r>
              <a:rPr lang="en-US" dirty="0">
                <a:solidFill>
                  <a:schemeClr val="tx2"/>
                </a:solidFill>
                <a:effectLst/>
                <a:sym typeface="+mn-ea"/>
              </a:rPr>
              <a:t>: int64</a:t>
            </a:r>
            <a:endParaRPr 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609600" y="274955"/>
            <a:ext cx="3958590" cy="1143000"/>
          </a:xfrm>
        </p:spPr>
        <p:txBody>
          <a:bodyPr/>
          <a:p>
            <a:r>
              <a:rPr lang="en-US"/>
              <a:t>.</a:t>
            </a:r>
            <a:endParaRPr lang="en-US"/>
          </a:p>
        </p:txBody>
      </p:sp>
      <p:pic>
        <p:nvPicPr>
          <p:cNvPr id="5" name="Content Placeholder 4"/>
          <p:cNvPicPr>
            <a:picLocks noChangeAspect="1"/>
          </p:cNvPicPr>
          <p:nvPr>
            <p:ph sz="half" idx="1"/>
          </p:nvPr>
        </p:nvPicPr>
        <p:blipFill>
          <a:blip r:embed="rId1">
            <a:extLst>
              <a:ext uri="{28A0092B-C50C-407E-A947-70E740481C1C}">
                <a14:useLocalDpi xmlns:a14="http://schemas.microsoft.com/office/drawing/2010/main" val="0"/>
              </a:ext>
            </a:extLst>
          </a:blip>
          <a:stretch>
            <a:fillRect/>
          </a:stretch>
        </p:blipFill>
        <p:spPr bwMode="auto">
          <a:xfrm>
            <a:off x="609600" y="274955"/>
            <a:ext cx="5384800" cy="4099560"/>
          </a:xfrm>
          <a:prstGeom prst="rect">
            <a:avLst/>
          </a:prstGeom>
          <a:noFill/>
        </p:spPr>
      </p:pic>
      <p:pic>
        <p:nvPicPr>
          <p:cNvPr id="6" name="Content Placeholder 5"/>
          <p:cNvPicPr>
            <a:picLocks noChangeAspect="1"/>
          </p:cNvPicPr>
          <p:nvPr>
            <p:ph sz="half" idx="2"/>
          </p:nvPr>
        </p:nvPicPr>
        <p:blipFill>
          <a:blip r:embed="rId2">
            <a:extLst>
              <a:ext uri="{28A0092B-C50C-407E-A947-70E740481C1C}">
                <a14:useLocalDpi xmlns:a14="http://schemas.microsoft.com/office/drawing/2010/main" val="0"/>
              </a:ext>
            </a:extLst>
          </a:blip>
          <a:stretch>
            <a:fillRect/>
          </a:stretch>
        </p:blipFill>
        <p:spPr bwMode="auto">
          <a:xfrm>
            <a:off x="6182360" y="274955"/>
            <a:ext cx="5384800" cy="3532505"/>
          </a:xfrm>
          <a:prstGeom prst="rect">
            <a:avLst/>
          </a:prstGeom>
          <a:noFill/>
        </p:spPr>
      </p:pic>
      <p:sp>
        <p:nvSpPr>
          <p:cNvPr id="7" name="Text Box 6"/>
          <p:cNvSpPr txBox="1"/>
          <p:nvPr/>
        </p:nvSpPr>
        <p:spPr>
          <a:xfrm>
            <a:off x="2028190" y="4504055"/>
            <a:ext cx="2540000" cy="2168525"/>
          </a:xfrm>
          <a:prstGeom prst="rect">
            <a:avLst/>
          </a:prstGeom>
          <a:noFill/>
        </p:spPr>
        <p:txBody>
          <a:bodyPr wrap="square" rtlCol="0" anchor="t">
            <a:spAutoFit/>
          </a:bodyPr>
          <a:p>
            <a:pPr indent="-228600" fontAlgn="base">
              <a:lnSpc>
                <a:spcPct val="80000"/>
              </a:lnSpc>
              <a:spcAft>
                <a:spcPts val="800"/>
              </a:spcAft>
              <a:buFont typeface="Arial" panose="020B0604020202020204" pitchFamily="34" charset="0"/>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dirty="0">
                <a:solidFill>
                  <a:schemeClr val="tx2"/>
                </a:solidFill>
                <a:sym typeface="+mn-ea"/>
              </a:rPr>
              <a:t>Window/windows Mobile    122</a:t>
            </a:r>
            <a:endParaRPr lang="en-IN" dirty="0">
              <a:solidFill>
                <a:schemeClr val="tx2"/>
              </a:solidFill>
            </a:endParaRPr>
          </a:p>
          <a:p>
            <a:pPr indent="-228600" fontAlgn="base">
              <a:lnSpc>
                <a:spcPct val="80000"/>
              </a:lnSpc>
              <a:spcAft>
                <a:spcPts val="800"/>
              </a:spcAft>
              <a:buFont typeface="Arial" panose="020B0604020202020204" pitchFamily="34" charset="0"/>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dirty="0">
                <a:solidFill>
                  <a:schemeClr val="tx2"/>
                </a:solidFill>
                <a:sym typeface="+mn-ea"/>
              </a:rPr>
              <a:t>Android                   85</a:t>
            </a:r>
            <a:endParaRPr lang="en-IN" dirty="0">
              <a:solidFill>
                <a:schemeClr val="tx2"/>
              </a:solidFill>
            </a:endParaRPr>
          </a:p>
          <a:p>
            <a:pPr indent="-228600" fontAlgn="base">
              <a:lnSpc>
                <a:spcPct val="80000"/>
              </a:lnSpc>
              <a:spcAft>
                <a:spcPts val="800"/>
              </a:spcAft>
              <a:buFont typeface="Arial" panose="020B0604020202020204" pitchFamily="34" charset="0"/>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dirty="0">
                <a:solidFill>
                  <a:schemeClr val="tx2"/>
                </a:solidFill>
                <a:sym typeface="+mn-ea"/>
              </a:rPr>
              <a:t>IOS/Mac                   62</a:t>
            </a:r>
            <a:endParaRPr lang="en-IN" dirty="0">
              <a:solidFill>
                <a:schemeClr val="tx2"/>
              </a:solidFill>
            </a:endParaRPr>
          </a:p>
          <a:p>
            <a:pPr indent="-228600" fontAlgn="base">
              <a:lnSpc>
                <a:spcPct val="80000"/>
              </a:lnSpc>
              <a:spcAft>
                <a:spcPts val="800"/>
              </a:spcAft>
              <a:buFont typeface="Arial" panose="020B0604020202020204" pitchFamily="34" charset="0"/>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dirty="0">
                <a:solidFill>
                  <a:schemeClr val="tx2"/>
                </a:solidFill>
                <a:sym typeface="+mn-ea"/>
              </a:rPr>
              <a:t>Name: operating system, </a:t>
            </a:r>
            <a:r>
              <a:rPr lang="en-IN" dirty="0" err="1">
                <a:solidFill>
                  <a:schemeClr val="tx2"/>
                </a:solidFill>
                <a:sym typeface="+mn-ea"/>
              </a:rPr>
              <a:t>dtype</a:t>
            </a:r>
            <a:r>
              <a:rPr lang="en-IN" dirty="0">
                <a:solidFill>
                  <a:schemeClr val="tx2"/>
                </a:solidFill>
                <a:sym typeface="+mn-ea"/>
              </a:rPr>
              <a:t>: int64</a:t>
            </a:r>
            <a:endParaRPr lang="en-US"/>
          </a:p>
        </p:txBody>
      </p:sp>
      <p:sp>
        <p:nvSpPr>
          <p:cNvPr id="8" name="Text Box 7"/>
          <p:cNvSpPr txBox="1"/>
          <p:nvPr/>
        </p:nvSpPr>
        <p:spPr>
          <a:xfrm>
            <a:off x="7158990" y="4211955"/>
            <a:ext cx="3884295" cy="2345690"/>
          </a:xfrm>
          <a:prstGeom prst="rect">
            <a:avLst/>
          </a:prstGeom>
          <a:noFill/>
        </p:spPr>
        <p:txBody>
          <a:bodyPr wrap="square" rtlCol="0" anchor="t">
            <a:spAutoFit/>
          </a:bodyPr>
          <a:p>
            <a:pPr indent="-228600" fontAlgn="base">
              <a:lnSpc>
                <a:spcPct val="90000"/>
              </a:lnSpc>
              <a:spcAft>
                <a:spcPts val="800"/>
              </a:spcAft>
              <a:buFont typeface="Arial" panose="020B0604020202020204" pitchFamily="34" charset="0"/>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a:solidFill>
                  <a:schemeClr val="tx2"/>
                </a:solidFill>
                <a:effectLst/>
                <a:sym typeface="+mn-ea"/>
              </a:rPr>
              <a:t>Above 4 years       98</a:t>
            </a:r>
            <a:endParaRPr lang="en-US" dirty="0">
              <a:solidFill>
                <a:schemeClr val="tx2"/>
              </a:solidFill>
              <a:effectLst/>
            </a:endParaRPr>
          </a:p>
          <a:p>
            <a:pPr indent="-228600" fontAlgn="base">
              <a:lnSpc>
                <a:spcPct val="90000"/>
              </a:lnSpc>
              <a:spcAft>
                <a:spcPts val="800"/>
              </a:spcAft>
              <a:buFont typeface="Arial" panose="020B0604020202020204" pitchFamily="34" charset="0"/>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a:solidFill>
                  <a:schemeClr val="tx2"/>
                </a:solidFill>
                <a:effectLst/>
                <a:sym typeface="+mn-ea"/>
              </a:rPr>
              <a:t>2-3 years           65</a:t>
            </a:r>
            <a:endParaRPr lang="en-US" dirty="0">
              <a:solidFill>
                <a:schemeClr val="tx2"/>
              </a:solidFill>
              <a:effectLst/>
            </a:endParaRPr>
          </a:p>
          <a:p>
            <a:pPr indent="-228600" fontAlgn="base">
              <a:lnSpc>
                <a:spcPct val="90000"/>
              </a:lnSpc>
              <a:spcAft>
                <a:spcPts val="800"/>
              </a:spcAft>
              <a:buFont typeface="Arial" panose="020B0604020202020204" pitchFamily="34" charset="0"/>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a:solidFill>
                  <a:schemeClr val="tx2"/>
                </a:solidFill>
                <a:effectLst/>
                <a:sym typeface="+mn-ea"/>
              </a:rPr>
              <a:t>3-4 years           47</a:t>
            </a:r>
            <a:endParaRPr lang="en-US" dirty="0">
              <a:solidFill>
                <a:schemeClr val="tx2"/>
              </a:solidFill>
              <a:effectLst/>
            </a:endParaRPr>
          </a:p>
          <a:p>
            <a:pPr indent="-228600" fontAlgn="base">
              <a:lnSpc>
                <a:spcPct val="90000"/>
              </a:lnSpc>
              <a:spcAft>
                <a:spcPts val="800"/>
              </a:spcAft>
              <a:buFont typeface="Arial" panose="020B0604020202020204" pitchFamily="34" charset="0"/>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a:solidFill>
                  <a:schemeClr val="tx2"/>
                </a:solidFill>
                <a:effectLst/>
                <a:sym typeface="+mn-ea"/>
              </a:rPr>
              <a:t>Less than 1 year    43</a:t>
            </a:r>
            <a:endParaRPr lang="en-US" dirty="0">
              <a:solidFill>
                <a:schemeClr val="tx2"/>
              </a:solidFill>
              <a:effectLst/>
            </a:endParaRPr>
          </a:p>
          <a:p>
            <a:pPr indent="-228600" fontAlgn="base">
              <a:lnSpc>
                <a:spcPct val="90000"/>
              </a:lnSpc>
              <a:spcAft>
                <a:spcPts val="800"/>
              </a:spcAft>
              <a:buFont typeface="Arial" panose="020B0604020202020204" pitchFamily="34" charset="0"/>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a:solidFill>
                  <a:schemeClr val="tx2"/>
                </a:solidFill>
                <a:effectLst/>
                <a:sym typeface="+mn-ea"/>
              </a:rPr>
              <a:t>1-2 years           16</a:t>
            </a:r>
            <a:endParaRPr lang="en-US" dirty="0">
              <a:solidFill>
                <a:schemeClr val="tx2"/>
              </a:solidFill>
              <a:effectLst/>
            </a:endParaRPr>
          </a:p>
          <a:p>
            <a:pPr indent="-228600" fontAlgn="base">
              <a:lnSpc>
                <a:spcPct val="90000"/>
              </a:lnSpc>
              <a:spcAft>
                <a:spcPts val="800"/>
              </a:spcAft>
              <a:buFont typeface="Arial" panose="020B0604020202020204" pitchFamily="34" charset="0"/>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a:solidFill>
                  <a:schemeClr val="tx2"/>
                </a:solidFill>
                <a:effectLst/>
                <a:sym typeface="+mn-ea"/>
              </a:rPr>
              <a:t>Name: How Long You are Shopping Online, </a:t>
            </a:r>
            <a:r>
              <a:rPr lang="en-US" dirty="0" err="1">
                <a:solidFill>
                  <a:schemeClr val="tx2"/>
                </a:solidFill>
                <a:effectLst/>
                <a:sym typeface="+mn-ea"/>
              </a:rPr>
              <a:t>dtype</a:t>
            </a:r>
            <a:r>
              <a:rPr lang="en-US" dirty="0">
                <a:solidFill>
                  <a:schemeClr val="tx2"/>
                </a:solidFill>
                <a:effectLst/>
                <a:sym typeface="+mn-ea"/>
              </a:rPr>
              <a:t>: int64</a:t>
            </a:r>
            <a:endParaRPr 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609600" y="274955"/>
            <a:ext cx="4236720" cy="1143000"/>
          </a:xfrm>
        </p:spPr>
        <p:txBody>
          <a:bodyPr/>
          <a:p>
            <a:r>
              <a:rPr lang="en-US"/>
              <a:t>.</a:t>
            </a:r>
            <a:endParaRPr lang="en-US"/>
          </a:p>
        </p:txBody>
      </p:sp>
      <p:pic>
        <p:nvPicPr>
          <p:cNvPr id="5" name="Content Placeholder 4"/>
          <p:cNvPicPr>
            <a:picLocks noChangeAspect="1"/>
          </p:cNvPicPr>
          <p:nvPr>
            <p:ph sz="half" idx="1"/>
          </p:nvPr>
        </p:nvPicPr>
        <p:blipFill>
          <a:blip r:embed="rId1">
            <a:extLst>
              <a:ext uri="{28A0092B-C50C-407E-A947-70E740481C1C}">
                <a14:useLocalDpi xmlns:a14="http://schemas.microsoft.com/office/drawing/2010/main" val="0"/>
              </a:ext>
            </a:extLst>
          </a:blip>
          <a:srcRect/>
          <a:stretch>
            <a:fillRect/>
          </a:stretch>
        </p:blipFill>
        <p:spPr bwMode="auto">
          <a:xfrm>
            <a:off x="609600" y="274955"/>
            <a:ext cx="5384800" cy="4204335"/>
          </a:xfrm>
          <a:prstGeom prst="rect">
            <a:avLst/>
          </a:prstGeom>
          <a:noFill/>
          <a:ln>
            <a:noFill/>
          </a:ln>
        </p:spPr>
      </p:pic>
      <p:pic>
        <p:nvPicPr>
          <p:cNvPr id="6" name="Content Placeholder 5"/>
          <p:cNvPicPr>
            <a:picLocks noChangeAspect="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6351905" y="3033395"/>
            <a:ext cx="5384800" cy="3824605"/>
          </a:xfrm>
          <a:prstGeom prst="rect">
            <a:avLst/>
          </a:prstGeom>
          <a:noFill/>
          <a:ln>
            <a:noFill/>
          </a:ln>
        </p:spPr>
      </p:pic>
      <p:sp>
        <p:nvSpPr>
          <p:cNvPr id="7" name="Text Box 6"/>
          <p:cNvSpPr txBox="1"/>
          <p:nvPr/>
        </p:nvSpPr>
        <p:spPr>
          <a:xfrm>
            <a:off x="6351905" y="675640"/>
            <a:ext cx="5406390" cy="1753235"/>
          </a:xfrm>
          <a:prstGeom prst="rect">
            <a:avLst/>
          </a:prstGeom>
          <a:noFill/>
        </p:spPr>
        <p:txBody>
          <a:bodyPr wrap="square" rtlCol="0" anchor="t">
            <a:spAutoFit/>
          </a:bodyPr>
          <a:p>
            <a:pPr algn="just"/>
            <a:r>
              <a:rPr lang="en-IN" b="1" dirty="0">
                <a:solidFill>
                  <a:srgbClr val="000000"/>
                </a:solidFill>
                <a:effectLst/>
                <a:highlight>
                  <a:srgbClr val="C0C0C0"/>
                </a:highlight>
                <a:latin typeface="Helvetica" panose="020B0604020202020204" pitchFamily="34" charset="0"/>
                <a:ea typeface="Calibri" panose="020F0502020204030204" charset="0"/>
                <a:sym typeface="+mn-ea"/>
              </a:rPr>
              <a:t>According to analysis, Google Chrome has the highest usage browser for online shopping or we can say that people has lots of faith on Google Chrome for online transactions or shopping. This is the biggest achievement for Google.</a:t>
            </a:r>
            <a:endParaRPr lang="en-IN" b="1" dirty="0">
              <a:solidFill>
                <a:srgbClr val="000000"/>
              </a:solidFill>
              <a:effectLst/>
              <a:highlight>
                <a:srgbClr val="C0C0C0"/>
              </a:highlight>
              <a:latin typeface="Helvetica" panose="020B0604020202020204" pitchFamily="34" charset="0"/>
              <a:ea typeface="Calibri" panose="020F0502020204030204" charset="0"/>
              <a:sym typeface="+mn-ea"/>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IN" b="1" kern="1800">
                <a:solidFill>
                  <a:schemeClr val="tx1"/>
                </a:solidFill>
                <a:effectLst>
                  <a:glow rad="228600">
                    <a:schemeClr val="accent6">
                      <a:satMod val="175000"/>
                      <a:alpha val="40000"/>
                    </a:schemeClr>
                  </a:glow>
                </a:effectLst>
                <a:latin typeface="Algerian" panose="04020705040A02060702" pitchFamily="82" charset="0"/>
                <a:ea typeface="Times New Roman" panose="02020603050405020304" pitchFamily="18" charset="0"/>
                <a:cs typeface="Helvetica" panose="020B0604020202020204" pitchFamily="34" charset="0"/>
                <a:sym typeface="+mn-ea"/>
              </a:rPr>
              <a:t>Conclusion from Customer Related Information Analysis</a:t>
            </a:r>
            <a:endParaRPr lang="en-IN" b="1" kern="1800">
              <a:solidFill>
                <a:schemeClr val="tx1"/>
              </a:solidFill>
              <a:effectLst>
                <a:glow rad="228600">
                  <a:schemeClr val="accent6">
                    <a:satMod val="175000"/>
                    <a:alpha val="40000"/>
                  </a:schemeClr>
                </a:glow>
              </a:effectLst>
              <a:latin typeface="Algerian" panose="04020705040A02060702" pitchFamily="82" charset="0"/>
              <a:ea typeface="Times New Roman" panose="02020603050405020304" pitchFamily="18" charset="0"/>
              <a:cs typeface="Helvetica" panose="020B0604020202020204" pitchFamily="34" charset="0"/>
              <a:sym typeface="+mn-ea"/>
            </a:endParaRPr>
          </a:p>
        </p:txBody>
      </p:sp>
      <p:sp>
        <p:nvSpPr>
          <p:cNvPr id="3" name="Content Placeholder 2"/>
          <p:cNvSpPr>
            <a:spLocks noGrp="1"/>
          </p:cNvSpPr>
          <p:nvPr>
            <p:ph sz="half" idx="1"/>
          </p:nvPr>
        </p:nvSpPr>
        <p:spPr>
          <a:xfrm>
            <a:off x="609600" y="1724025"/>
            <a:ext cx="5384800" cy="4525963"/>
          </a:xfrm>
        </p:spPr>
        <p:txBody>
          <a:bodyPr/>
          <a:p>
            <a:pPr marL="342900" indent="-342900" algn="l">
              <a:buFont typeface="Wingdings" panose="05000000000000000000" pitchFamily="2" charset="2"/>
              <a:buChar char="Ø"/>
            </a:pPr>
            <a:r>
              <a:rPr lang="en-US" altLang="en-IN" sz="2400">
                <a:sym typeface="+mn-ea"/>
              </a:rPr>
              <a:t>P</a:t>
            </a:r>
            <a:r>
              <a:rPr lang="en-IN" sz="2400">
                <a:sym typeface="+mn-ea"/>
              </a:rPr>
              <a:t>eople doing online shopping Females are more as compared to Males.</a:t>
            </a:r>
            <a:endParaRPr lang="en-US" sz="2400"/>
          </a:p>
          <a:p>
            <a:pPr marL="342900" indent="-342900" algn="l">
              <a:buFont typeface="Wingdings" panose="05000000000000000000" pitchFamily="2" charset="2"/>
              <a:buChar char="Ø"/>
            </a:pPr>
            <a:r>
              <a:rPr lang="en-IN" sz="2400">
                <a:sym typeface="+mn-ea"/>
              </a:rPr>
              <a:t> People in the age group from 21 to 50 are doing more online shopping as compared to other age groups.</a:t>
            </a:r>
            <a:endParaRPr lang="en-US" sz="2400"/>
          </a:p>
          <a:p>
            <a:pPr marL="342900" indent="-342900" algn="l">
              <a:buFont typeface="Wingdings" panose="05000000000000000000" pitchFamily="2" charset="2"/>
              <a:buChar char="Ø"/>
            </a:pPr>
            <a:r>
              <a:rPr lang="en-IN" sz="2400">
                <a:sym typeface="+mn-ea"/>
              </a:rPr>
              <a:t>Delhi Topped in the city list where a greater number of people doing online shopping.</a:t>
            </a:r>
            <a:endParaRPr lang="en-US" sz="2400"/>
          </a:p>
          <a:p>
            <a:pPr marL="342900" indent="-342900" algn="l">
              <a:buFont typeface="Wingdings" panose="05000000000000000000" pitchFamily="2" charset="2"/>
              <a:buChar char="Ø"/>
            </a:pPr>
            <a:r>
              <a:rPr lang="en-IN" sz="2400">
                <a:sym typeface="+mn-ea"/>
              </a:rPr>
              <a:t>Mostly people are using mobile internet while shopping online.</a:t>
            </a:r>
            <a:endParaRPr lang="en-US" sz="2400"/>
          </a:p>
          <a:p>
            <a:pPr marL="342900" indent="-342900" algn="l">
              <a:buFont typeface="Wingdings" panose="05000000000000000000" pitchFamily="2" charset="2"/>
              <a:buChar char="Ø"/>
            </a:pPr>
            <a:endParaRPr lang="en-US" dirty="0"/>
          </a:p>
          <a:p>
            <a:endParaRPr lang="en-US"/>
          </a:p>
        </p:txBody>
      </p:sp>
      <p:sp>
        <p:nvSpPr>
          <p:cNvPr id="4" name="Content Placeholder 3"/>
          <p:cNvSpPr>
            <a:spLocks noGrp="1"/>
          </p:cNvSpPr>
          <p:nvPr>
            <p:ph sz="half" idx="2"/>
          </p:nvPr>
        </p:nvSpPr>
        <p:spPr>
          <a:xfrm>
            <a:off x="6197600" y="1724025"/>
            <a:ext cx="5384800" cy="4525963"/>
          </a:xfrm>
        </p:spPr>
        <p:txBody>
          <a:bodyPr/>
          <a:p>
            <a:pPr marL="342900" indent="-342900" algn="l">
              <a:buFont typeface="Wingdings" panose="05000000000000000000" pitchFamily="2" charset="2"/>
              <a:buChar char="Ø"/>
            </a:pPr>
            <a:r>
              <a:rPr lang="en-IN" sz="2400">
                <a:sym typeface="+mn-ea"/>
              </a:rPr>
              <a:t>Mostly People are doing online shopping through smartphone</a:t>
            </a:r>
            <a:r>
              <a:rPr lang="en-US" altLang="en-IN" sz="2400">
                <a:sym typeface="+mn-ea"/>
              </a:rPr>
              <a:t>.</a:t>
            </a:r>
            <a:endParaRPr lang="en-IN" sz="2400">
              <a:sym typeface="+mn-ea"/>
            </a:endParaRPr>
          </a:p>
          <a:p>
            <a:pPr marL="342900" indent="-342900" algn="l">
              <a:buFont typeface="Wingdings" panose="05000000000000000000" pitchFamily="2" charset="2"/>
              <a:buChar char="Ø"/>
            </a:pPr>
            <a:r>
              <a:rPr lang="en-IN" sz="2400">
                <a:sym typeface="+mn-ea"/>
              </a:rPr>
              <a:t>People having windows as operating system(OS) have maximum count.</a:t>
            </a:r>
            <a:endParaRPr lang="en-US" sz="2400"/>
          </a:p>
          <a:p>
            <a:pPr marL="342900" indent="-342900" algn="l">
              <a:buFont typeface="Wingdings" panose="05000000000000000000" pitchFamily="2" charset="2"/>
              <a:buChar char="Ø"/>
            </a:pPr>
            <a:r>
              <a:rPr lang="en-IN" sz="2400">
                <a:sym typeface="+mn-ea"/>
              </a:rPr>
              <a:t>Mostly people are choosing google chrome as browser to access the website</a:t>
            </a:r>
            <a:r>
              <a:rPr lang="en-US" altLang="en-IN" sz="2400">
                <a:sym typeface="+mn-ea"/>
              </a:rPr>
              <a:t>.</a:t>
            </a:r>
            <a:endParaRPr lang="en-US" altLang="en-IN" sz="2400">
              <a:sym typeface="+mn-ea"/>
            </a:endParaRPr>
          </a:p>
          <a:p>
            <a:pPr marL="342900" indent="-342900" algn="l">
              <a:buFont typeface="Wingdings" panose="05000000000000000000" pitchFamily="2" charset="2"/>
              <a:buChar char="Ø"/>
            </a:pPr>
            <a:r>
              <a:rPr lang="en-IN" sz="2400" b="1">
                <a:sym typeface="+mn-ea"/>
              </a:rPr>
              <a:t> </a:t>
            </a:r>
            <a:r>
              <a:rPr lang="en-IN" sz="2400">
                <a:sym typeface="+mn-ea"/>
              </a:rPr>
              <a:t>People are mostly use search engine to arrive at their favourite online store for the first time</a:t>
            </a:r>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609600" y="320358"/>
            <a:ext cx="10972800" cy="1143000"/>
          </a:xfrm>
        </p:spPr>
        <p:txBody>
          <a:bodyPr/>
          <a:p>
            <a:r>
              <a:rPr lang="en-US" sz="6600" dirty="0">
                <a:solidFill>
                  <a:schemeClr val="tx1"/>
                </a:solidFill>
                <a:latin typeface="Algerian" panose="04020705040A02060702" pitchFamily="82" charset="0"/>
                <a:sym typeface="+mn-ea"/>
              </a:rPr>
              <a:t>Data source </a:t>
            </a:r>
            <a:endParaRPr lang="en-US" sz="6600" dirty="0">
              <a:solidFill>
                <a:schemeClr val="tx1"/>
              </a:solidFill>
              <a:latin typeface="Algerian" panose="04020705040A02060702" pitchFamily="82" charset="0"/>
              <a:sym typeface="+mn-ea"/>
            </a:endParaRPr>
          </a:p>
        </p:txBody>
      </p:sp>
      <p:sp>
        <p:nvSpPr>
          <p:cNvPr id="3" name="Content Placeholder 2"/>
          <p:cNvSpPr>
            <a:spLocks noGrp="1"/>
          </p:cNvSpPr>
          <p:nvPr>
            <p:ph sz="half" idx="1"/>
          </p:nvPr>
        </p:nvSpPr>
        <p:spPr>
          <a:xfrm>
            <a:off x="609600" y="1600200"/>
            <a:ext cx="5384800" cy="4708525"/>
          </a:xfrm>
        </p:spPr>
        <p:txBody>
          <a:bodyPr/>
          <a:p>
            <a:r>
              <a:rPr lang="en-US" sz="3600" dirty="0">
                <a:sym typeface="+mn-ea"/>
              </a:rPr>
              <a:t>The data is collected from the Indian online shoppers. Results indicate the e-retail success factors, which are very much critical for customer satisfaction.</a:t>
            </a:r>
            <a:endParaRPr lang="en-US" sz="3600"/>
          </a:p>
          <a:p>
            <a:endParaRPr lang="en-US" sz="3600"/>
          </a:p>
        </p:txBody>
      </p:sp>
      <p:pic>
        <p:nvPicPr>
          <p:cNvPr id="15" name="Graphic 6" descr="Handshake"/>
          <p:cNvPicPr>
            <a:picLocks noChangeAspect="1"/>
          </p:cNvPicPr>
          <p:nvPr>
            <p:ph sz="half" idx="2"/>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a:off x="7028815" y="1815465"/>
            <a:ext cx="4095750" cy="4095750"/>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609600" y="274955"/>
            <a:ext cx="3386455" cy="1143000"/>
          </a:xfrm>
        </p:spPr>
        <p:txBody>
          <a:bodyPr/>
          <a:p>
            <a:r>
              <a:rPr lang="en-US"/>
              <a:t>.</a:t>
            </a:r>
            <a:endParaRPr lang="en-US"/>
          </a:p>
        </p:txBody>
      </p:sp>
      <p:sp>
        <p:nvSpPr>
          <p:cNvPr id="4" name="Content Placeholder 3"/>
          <p:cNvSpPr>
            <a:spLocks noGrp="1"/>
          </p:cNvSpPr>
          <p:nvPr>
            <p:ph sz="half" idx="2"/>
          </p:nvPr>
        </p:nvSpPr>
        <p:spPr>
          <a:xfrm>
            <a:off x="6305550" y="274955"/>
            <a:ext cx="5384800" cy="4525963"/>
          </a:xfrm>
        </p:spPr>
        <p:txBody>
          <a:bodyPr/>
          <a:p>
            <a:r>
              <a:rPr lang="en-US" altLang="en-IN" dirty="0">
                <a:solidFill>
                  <a:schemeClr val="tx1"/>
                </a:solidFill>
                <a:effectLst/>
                <a:latin typeface="Calibri" panose="020F0502020204030204" charset="0"/>
                <a:ea typeface="Calibri" panose="020F0502020204030204" charset="0"/>
                <a:cs typeface="Mangal" panose="02040503050203030202" pitchFamily="18" charset="0"/>
                <a:sym typeface="+mn-ea"/>
              </a:rPr>
              <a:t>cus_ret</a:t>
            </a:r>
            <a:r>
              <a:rPr lang="en-IN" dirty="0">
                <a:solidFill>
                  <a:schemeClr val="tx1"/>
                </a:solidFill>
                <a:effectLst/>
                <a:latin typeface="Calibri" panose="020F0502020204030204" charset="0"/>
                <a:ea typeface="Calibri" panose="020F0502020204030204" charset="0"/>
                <a:cs typeface="Mangal" panose="02040503050203030202" pitchFamily="18" charset="0"/>
                <a:sym typeface="+mn-ea"/>
              </a:rPr>
              <a:t>['How many times in the past 1 year'].</a:t>
            </a:r>
            <a:r>
              <a:rPr lang="en-IN" dirty="0" err="1">
                <a:solidFill>
                  <a:schemeClr val="tx1"/>
                </a:solidFill>
                <a:effectLst/>
                <a:latin typeface="Calibri" panose="020F0502020204030204" charset="0"/>
                <a:ea typeface="Calibri" panose="020F0502020204030204" charset="0"/>
                <a:cs typeface="Mangal" panose="02040503050203030202" pitchFamily="18" charset="0"/>
                <a:sym typeface="+mn-ea"/>
              </a:rPr>
              <a:t>value_counts</a:t>
            </a:r>
            <a:r>
              <a:rPr lang="en-IN" dirty="0">
                <a:solidFill>
                  <a:schemeClr val="tx1"/>
                </a:solidFill>
                <a:effectLst/>
                <a:latin typeface="Calibri" panose="020F0502020204030204" charset="0"/>
                <a:ea typeface="Calibri" panose="020F0502020204030204" charset="0"/>
                <a:cs typeface="Mangal" panose="02040503050203030202" pitchFamily="18" charset="0"/>
                <a:sym typeface="+mn-ea"/>
              </a:rPr>
              <a:t>().</a:t>
            </a:r>
            <a:r>
              <a:rPr lang="en-IN" dirty="0" err="1">
                <a:solidFill>
                  <a:schemeClr val="tx1"/>
                </a:solidFill>
                <a:effectLst/>
                <a:latin typeface="Calibri" panose="020F0502020204030204" charset="0"/>
                <a:ea typeface="Calibri" panose="020F0502020204030204" charset="0"/>
                <a:cs typeface="Mangal" panose="02040503050203030202" pitchFamily="18" charset="0"/>
                <a:sym typeface="+mn-ea"/>
              </a:rPr>
              <a:t>plot.barh</a:t>
            </a:r>
            <a:r>
              <a:rPr lang="en-IN" dirty="0">
                <a:solidFill>
                  <a:schemeClr val="tx1"/>
                </a:solidFill>
                <a:effectLst/>
                <a:latin typeface="Calibri" panose="020F0502020204030204" charset="0"/>
                <a:ea typeface="Calibri" panose="020F0502020204030204" charset="0"/>
                <a:cs typeface="Mangal" panose="02040503050203030202" pitchFamily="18" charset="0"/>
                <a:sym typeface="+mn-ea"/>
              </a:rPr>
              <a:t>()</a:t>
            </a:r>
            <a:br>
              <a:rPr lang="en-IN" dirty="0">
                <a:solidFill>
                  <a:schemeClr val="tx1"/>
                </a:solidFill>
                <a:effectLst/>
                <a:latin typeface="Calibri" panose="020F0502020204030204" charset="0"/>
                <a:ea typeface="Calibri" panose="020F0502020204030204" charset="0"/>
                <a:cs typeface="Mangal" panose="02040503050203030202" pitchFamily="18" charset="0"/>
                <a:sym typeface="+mn-ea"/>
              </a:rPr>
            </a:br>
            <a:endParaRPr lang="en-IN" dirty="0">
              <a:solidFill>
                <a:schemeClr val="tx1"/>
              </a:solidFill>
            </a:endParaRPr>
          </a:p>
          <a:p>
            <a:pPr>
              <a:lnSpc>
                <a:spcPct val="107000"/>
              </a:lnSpc>
              <a:spcAft>
                <a:spcPts val="800"/>
              </a:spcAft>
            </a:pPr>
            <a:r>
              <a:rPr lang="en-IN" sz="2400" dirty="0">
                <a:solidFill>
                  <a:schemeClr val="tx1"/>
                </a:solidFill>
                <a:effectLst/>
                <a:latin typeface="Helvetica" panose="020B0604020202020204" pitchFamily="34" charset="0"/>
                <a:ea typeface="Calibri" panose="020F0502020204030204" charset="0"/>
                <a:cs typeface="Mangal" panose="02040503050203030202" pitchFamily="18" charset="0"/>
                <a:sym typeface="+mn-ea"/>
              </a:rPr>
              <a:t>Most customers fall under the category of less than 10 orders per year, around the same number fall under the category where no of orders is more than 30</a:t>
            </a:r>
            <a:endParaRPr lang="en-IN" sz="2400" dirty="0">
              <a:solidFill>
                <a:schemeClr val="tx1"/>
              </a:solidFill>
              <a:effectLst/>
              <a:latin typeface="Calibri" panose="020F0502020204030204" charset="0"/>
              <a:ea typeface="Calibri" panose="020F0502020204030204" charset="0"/>
              <a:cs typeface="Mangal" panose="02040503050203030202" pitchFamily="18" charset="0"/>
            </a:endParaRPr>
          </a:p>
          <a:p>
            <a:pPr>
              <a:lnSpc>
                <a:spcPct val="107000"/>
              </a:lnSpc>
              <a:spcBef>
                <a:spcPts val="1200"/>
              </a:spcBef>
              <a:spcAft>
                <a:spcPts val="800"/>
              </a:spcAft>
            </a:pPr>
            <a:r>
              <a:rPr lang="en-IN" sz="2400" dirty="0">
                <a:solidFill>
                  <a:schemeClr val="tx1"/>
                </a:solidFill>
                <a:effectLst/>
                <a:latin typeface="Helvetica" panose="020B0604020202020204" pitchFamily="34" charset="0"/>
                <a:ea typeface="Calibri" panose="020F0502020204030204" charset="0"/>
                <a:cs typeface="Mangal" panose="02040503050203030202" pitchFamily="18" charset="0"/>
                <a:sym typeface="+mn-ea"/>
              </a:rPr>
              <a:t>The number of customers who made more than 30 would be our area of interest are they are loyal customers / likely to purchase more</a:t>
            </a:r>
            <a:endParaRPr lang="en-IN" sz="2400" dirty="0">
              <a:solidFill>
                <a:schemeClr val="tx1"/>
              </a:solidFill>
              <a:effectLst/>
              <a:latin typeface="Calibri" panose="020F0502020204030204" charset="0"/>
              <a:ea typeface="Calibri" panose="020F0502020204030204" charset="0"/>
              <a:cs typeface="Mangal" panose="02040503050203030202" pitchFamily="18" charset="0"/>
            </a:endParaRPr>
          </a:p>
          <a:p>
            <a:endParaRPr lang="en-IN" sz="2400" dirty="0">
              <a:solidFill>
                <a:schemeClr val="tx1"/>
              </a:solidFill>
              <a:effectLst/>
              <a:latin typeface="Calibri" panose="020F0502020204030204" charset="0"/>
              <a:ea typeface="Calibri" panose="020F0502020204030204" charset="0"/>
              <a:cs typeface="Mangal" panose="02040503050203030202" pitchFamily="18" charset="0"/>
            </a:endParaRPr>
          </a:p>
        </p:txBody>
      </p:sp>
      <p:pic>
        <p:nvPicPr>
          <p:cNvPr id="5" name="Content Placeholder 4" descr="Chart, icon, bar chart&#10;&#10;Description automatically generated"/>
          <p:cNvPicPr>
            <a:picLocks noChangeAspect="1"/>
          </p:cNvPicPr>
          <p:nvPr>
            <p:ph sz="half" idx="1"/>
          </p:nvPr>
        </p:nvPicPr>
        <p:blipFill>
          <a:blip r:embed="rId1">
            <a:extLst>
              <a:ext uri="{28A0092B-C50C-407E-A947-70E740481C1C}">
                <a14:useLocalDpi xmlns:a14="http://schemas.microsoft.com/office/drawing/2010/main" val="0"/>
              </a:ext>
            </a:extLst>
          </a:blip>
          <a:stretch>
            <a:fillRect/>
          </a:stretch>
        </p:blipFill>
        <p:spPr bwMode="auto">
          <a:xfrm>
            <a:off x="331470" y="615315"/>
            <a:ext cx="5662930" cy="5438140"/>
          </a:xfrm>
          <a:prstGeom prst="rect">
            <a:avLst/>
          </a:prstGeom>
          <a:noFill/>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609600" y="274955"/>
            <a:ext cx="3386455" cy="1143000"/>
          </a:xfrm>
        </p:spPr>
        <p:txBody>
          <a:bodyPr/>
          <a:p>
            <a:r>
              <a:rPr lang="en-US"/>
              <a:t>.</a:t>
            </a:r>
            <a:endParaRPr lang="en-US"/>
          </a:p>
        </p:txBody>
      </p:sp>
      <p:sp>
        <p:nvSpPr>
          <p:cNvPr id="3" name="Content Placeholder 2"/>
          <p:cNvSpPr>
            <a:spLocks noGrp="1"/>
          </p:cNvSpPr>
          <p:nvPr>
            <p:ph sz="half" idx="1"/>
          </p:nvPr>
        </p:nvSpPr>
        <p:spPr>
          <a:xfrm>
            <a:off x="718185" y="1417955"/>
            <a:ext cx="5384800" cy="4525963"/>
          </a:xfrm>
        </p:spPr>
        <p:txBody>
          <a:bodyPr/>
          <a:p>
            <a:r>
              <a:rPr lang="en-US" dirty="0" err="1">
                <a:solidFill>
                  <a:schemeClr val="tx1"/>
                </a:solidFill>
                <a:effectLst/>
                <a:latin typeface="+mj-lt"/>
                <a:ea typeface="+mj-ea"/>
                <a:cs typeface="+mj-cs"/>
                <a:sym typeface="+mn-ea"/>
              </a:rPr>
              <a:t>plt.figure</a:t>
            </a:r>
            <a:r>
              <a:rPr lang="en-US" dirty="0">
                <a:solidFill>
                  <a:schemeClr val="tx1"/>
                </a:solidFill>
                <a:effectLst/>
                <a:latin typeface="+mj-lt"/>
                <a:ea typeface="+mj-ea"/>
                <a:cs typeface="+mj-cs"/>
                <a:sym typeface="+mn-ea"/>
              </a:rPr>
              <a:t>(</a:t>
            </a:r>
            <a:r>
              <a:rPr lang="en-US" dirty="0" err="1">
                <a:solidFill>
                  <a:schemeClr val="tx1"/>
                </a:solidFill>
                <a:effectLst/>
                <a:latin typeface="+mj-lt"/>
                <a:ea typeface="+mj-ea"/>
                <a:cs typeface="+mj-cs"/>
                <a:sym typeface="+mn-ea"/>
              </a:rPr>
              <a:t>figsize</a:t>
            </a:r>
            <a:r>
              <a:rPr lang="en-US" dirty="0">
                <a:solidFill>
                  <a:schemeClr val="tx1"/>
                </a:solidFill>
                <a:effectLst/>
                <a:latin typeface="+mj-lt"/>
                <a:ea typeface="+mj-ea"/>
                <a:cs typeface="+mj-cs"/>
                <a:sym typeface="+mn-ea"/>
              </a:rPr>
              <a:t>=(15,5))</a:t>
            </a:r>
            <a:br>
              <a:rPr lang="en-US" dirty="0">
                <a:solidFill>
                  <a:schemeClr val="tx1"/>
                </a:solidFill>
                <a:effectLst/>
                <a:latin typeface="+mj-lt"/>
                <a:ea typeface="+mj-ea"/>
                <a:cs typeface="+mj-cs"/>
                <a:sym typeface="+mn-ea"/>
              </a:rPr>
            </a:br>
            <a:r>
              <a:rPr lang="en-US" dirty="0" err="1">
                <a:solidFill>
                  <a:schemeClr val="tx1"/>
                </a:solidFill>
                <a:effectLst/>
                <a:latin typeface="+mj-lt"/>
                <a:ea typeface="+mj-ea"/>
                <a:cs typeface="+mj-cs"/>
                <a:sym typeface="+mn-ea"/>
              </a:rPr>
              <a:t>plt.xticks</a:t>
            </a:r>
            <a:r>
              <a:rPr lang="en-US" dirty="0">
                <a:solidFill>
                  <a:schemeClr val="tx1"/>
                </a:solidFill>
                <a:effectLst/>
                <a:latin typeface="+mj-lt"/>
                <a:ea typeface="+mj-ea"/>
                <a:cs typeface="+mj-cs"/>
                <a:sym typeface="+mn-ea"/>
              </a:rPr>
              <a:t>(rotation=45)</a:t>
            </a:r>
            <a:br>
              <a:rPr lang="en-US" dirty="0">
                <a:solidFill>
                  <a:schemeClr val="tx1"/>
                </a:solidFill>
                <a:effectLst/>
                <a:latin typeface="+mj-lt"/>
                <a:ea typeface="+mj-ea"/>
                <a:cs typeface="+mj-cs"/>
                <a:sym typeface="+mn-ea"/>
              </a:rPr>
            </a:br>
            <a:r>
              <a:rPr lang="en-US" dirty="0">
                <a:solidFill>
                  <a:schemeClr val="tx1"/>
                </a:solidFill>
                <a:effectLst/>
                <a:latin typeface="+mj-lt"/>
                <a:ea typeface="+mj-ea"/>
                <a:cs typeface="+mj-cs"/>
                <a:sym typeface="+mn-ea"/>
              </a:rPr>
              <a:t>print(cus_ret['payment Option'].</a:t>
            </a:r>
            <a:r>
              <a:rPr lang="en-US" dirty="0" err="1">
                <a:solidFill>
                  <a:schemeClr val="tx1"/>
                </a:solidFill>
                <a:effectLst/>
                <a:latin typeface="+mj-lt"/>
                <a:ea typeface="+mj-ea"/>
                <a:cs typeface="+mj-cs"/>
                <a:sym typeface="+mn-ea"/>
              </a:rPr>
              <a:t>value_counts</a:t>
            </a:r>
            <a:r>
              <a:rPr lang="en-US" dirty="0">
                <a:solidFill>
                  <a:schemeClr val="tx1"/>
                </a:solidFill>
                <a:effectLst/>
                <a:latin typeface="+mj-lt"/>
                <a:ea typeface="+mj-ea"/>
                <a:cs typeface="+mj-cs"/>
                <a:sym typeface="+mn-ea"/>
              </a:rPr>
              <a:t>())</a:t>
            </a:r>
            <a:br>
              <a:rPr lang="en-US" dirty="0">
                <a:solidFill>
                  <a:schemeClr val="tx1"/>
                </a:solidFill>
                <a:effectLst/>
                <a:latin typeface="+mj-lt"/>
                <a:ea typeface="+mj-ea"/>
                <a:cs typeface="+mj-cs"/>
                <a:sym typeface="+mn-ea"/>
              </a:rPr>
            </a:br>
            <a:r>
              <a:rPr lang="en-US" dirty="0" err="1">
                <a:solidFill>
                  <a:schemeClr val="tx1"/>
                </a:solidFill>
                <a:effectLst/>
                <a:latin typeface="+mj-lt"/>
                <a:ea typeface="+mj-ea"/>
                <a:cs typeface="+mj-cs"/>
                <a:sym typeface="+mn-ea"/>
              </a:rPr>
              <a:t>sns.countplot</a:t>
            </a:r>
            <a:r>
              <a:rPr lang="en-US" dirty="0">
                <a:solidFill>
                  <a:schemeClr val="tx1"/>
                </a:solidFill>
                <a:effectLst/>
                <a:latin typeface="+mj-lt"/>
                <a:ea typeface="+mj-ea"/>
                <a:cs typeface="+mj-cs"/>
                <a:sym typeface="+mn-ea"/>
              </a:rPr>
              <a:t>(cus_ret['payment Option'])</a:t>
            </a:r>
            <a:endParaRPr lang="en-US" kern="1200" dirty="0">
              <a:solidFill>
                <a:schemeClr val="tx1"/>
              </a:solidFill>
              <a:latin typeface="+mj-lt"/>
              <a:ea typeface="+mj-ea"/>
              <a:cs typeface="+mj-cs"/>
            </a:endParaRPr>
          </a:p>
          <a:p>
            <a:endParaRPr lang="en-US" kern="1200" dirty="0">
              <a:solidFill>
                <a:schemeClr val="tx1"/>
              </a:solidFill>
              <a:latin typeface="+mj-lt"/>
              <a:ea typeface="+mj-ea"/>
              <a:cs typeface="+mj-cs"/>
            </a:endParaRPr>
          </a:p>
        </p:txBody>
      </p:sp>
      <p:pic>
        <p:nvPicPr>
          <p:cNvPr id="5" name="Content Placeholder 3"/>
          <p:cNvPicPr>
            <a:picLocks noGrp="1" noChangeAspect="1"/>
          </p:cNvPicPr>
          <p:nvPr>
            <p:ph sz="half" idx="2"/>
          </p:nvPr>
        </p:nvPicPr>
        <p:blipFill>
          <a:blip r:embed="rId1">
            <a:extLst>
              <a:ext uri="{28A0092B-C50C-407E-A947-70E740481C1C}">
                <a14:useLocalDpi xmlns:a14="http://schemas.microsoft.com/office/drawing/2010/main" val="0"/>
              </a:ext>
            </a:extLst>
          </a:blip>
          <a:stretch>
            <a:fillRect/>
          </a:stretch>
        </p:blipFill>
        <p:spPr bwMode="auto">
          <a:xfrm>
            <a:off x="6197600" y="511175"/>
            <a:ext cx="5384800" cy="4431665"/>
          </a:xfrm>
          <a:prstGeom prst="rect">
            <a:avLst/>
          </a:prstGeom>
          <a:noFill/>
        </p:spPr>
      </p:pic>
      <p:sp>
        <p:nvSpPr>
          <p:cNvPr id="6" name="Text Box 5"/>
          <p:cNvSpPr txBox="1"/>
          <p:nvPr/>
        </p:nvSpPr>
        <p:spPr>
          <a:xfrm>
            <a:off x="1474470" y="5340985"/>
            <a:ext cx="9722485" cy="881380"/>
          </a:xfrm>
          <a:prstGeom prst="rect">
            <a:avLst/>
          </a:prstGeom>
          <a:noFill/>
        </p:spPr>
        <p:txBody>
          <a:bodyPr wrap="square" rtlCol="0" anchor="t">
            <a:spAutoFit/>
          </a:bodyPr>
          <a:p>
            <a:pPr>
              <a:lnSpc>
                <a:spcPct val="107000"/>
              </a:lnSpc>
              <a:spcAft>
                <a:spcPts val="800"/>
              </a:spcAft>
            </a:pPr>
            <a:r>
              <a:rPr lang="en-IN" sz="2400" b="1" dirty="0">
                <a:solidFill>
                  <a:srgbClr val="000000"/>
                </a:solidFill>
                <a:effectLst/>
                <a:highlight>
                  <a:srgbClr val="C0C0C0"/>
                </a:highlight>
                <a:latin typeface="Helvetica" panose="020B0604020202020204" pitchFamily="34" charset="0"/>
                <a:ea typeface="Calibri" panose="020F0502020204030204" charset="0"/>
                <a:cs typeface="Mangal" panose="02040503050203030202" pitchFamily="18" charset="0"/>
                <a:sym typeface="+mn-ea"/>
              </a:rPr>
              <a:t>Mostly people are using credit and debit cards as their preferred payment option.</a:t>
            </a:r>
            <a:endParaRPr lang="en-IN" sz="2400" b="1" dirty="0">
              <a:solidFill>
                <a:srgbClr val="000000"/>
              </a:solidFill>
              <a:effectLst/>
              <a:highlight>
                <a:srgbClr val="C0C0C0"/>
              </a:highlight>
              <a:latin typeface="Helvetica" panose="020B0604020202020204" pitchFamily="34" charset="0"/>
              <a:ea typeface="Calibri" panose="020F0502020204030204" charset="0"/>
              <a:cs typeface="Mangal" panose="02040503050203030202" pitchFamily="18" charset="0"/>
              <a:sym typeface="+mn-ea"/>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b="1" dirty="0">
                <a:solidFill>
                  <a:schemeClr val="tx1"/>
                </a:solidFill>
                <a:effectLst>
                  <a:glow rad="228600">
                    <a:schemeClr val="accent6">
                      <a:satMod val="175000"/>
                      <a:alpha val="40000"/>
                    </a:schemeClr>
                  </a:glow>
                </a:effectLst>
                <a:latin typeface="Algerian" panose="04020705040A02060702" pitchFamily="82" charset="0"/>
                <a:sym typeface="+mn-ea"/>
              </a:rPr>
              <a:t>Analyzing the Feed-Back from Customers</a:t>
            </a:r>
            <a:endParaRPr lang="en-US" b="1" dirty="0">
              <a:solidFill>
                <a:schemeClr val="tx1"/>
              </a:solidFill>
              <a:effectLst>
                <a:glow rad="228600">
                  <a:schemeClr val="accent6">
                    <a:satMod val="175000"/>
                    <a:alpha val="40000"/>
                  </a:schemeClr>
                </a:glow>
              </a:effectLst>
              <a:latin typeface="Algerian" panose="04020705040A02060702" pitchFamily="82" charset="0"/>
              <a:sym typeface="+mn-ea"/>
            </a:endParaRPr>
          </a:p>
        </p:txBody>
      </p:sp>
      <p:pic>
        <p:nvPicPr>
          <p:cNvPr id="5" name="Content Placeholder 4"/>
          <p:cNvPicPr>
            <a:picLocks noChangeAspect="1"/>
          </p:cNvPicPr>
          <p:nvPr>
            <p:ph sz="half" idx="1"/>
          </p:nvPr>
        </p:nvPicPr>
        <p:blipFill>
          <a:blip r:embed="rId1">
            <a:extLst>
              <a:ext uri="{28A0092B-C50C-407E-A947-70E740481C1C}">
                <a14:useLocalDpi xmlns:a14="http://schemas.microsoft.com/office/drawing/2010/main" val="0"/>
              </a:ext>
            </a:extLst>
          </a:blip>
          <a:srcRect/>
          <a:stretch>
            <a:fillRect/>
          </a:stretch>
        </p:blipFill>
        <p:spPr bwMode="auto">
          <a:xfrm>
            <a:off x="455295" y="1553845"/>
            <a:ext cx="5384800" cy="2475865"/>
          </a:xfrm>
          <a:prstGeom prst="rect">
            <a:avLst/>
          </a:prstGeom>
          <a:noFill/>
          <a:ln>
            <a:noFill/>
          </a:ln>
        </p:spPr>
      </p:pic>
      <p:pic>
        <p:nvPicPr>
          <p:cNvPr id="6" name="Content Placeholder 5"/>
          <p:cNvPicPr>
            <a:picLocks noChangeAspect="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455295" y="4227830"/>
            <a:ext cx="5384800" cy="2331085"/>
          </a:xfrm>
          <a:prstGeom prst="rect">
            <a:avLst/>
          </a:prstGeom>
          <a:noFill/>
          <a:ln>
            <a:noFill/>
          </a:ln>
        </p:spPr>
      </p:pic>
      <p:pic>
        <p:nvPicPr>
          <p:cNvPr id="7" name="Picture 6"/>
          <p:cNvPicPr/>
          <p:nvPr/>
        </p:nvPicPr>
        <p:blipFill>
          <a:blip r:embed="rId3">
            <a:extLst>
              <a:ext uri="{28A0092B-C50C-407E-A947-70E740481C1C}">
                <a14:useLocalDpi xmlns:a14="http://schemas.microsoft.com/office/drawing/2010/main" val="0"/>
              </a:ext>
            </a:extLst>
          </a:blip>
          <a:srcRect/>
          <a:stretch>
            <a:fillRect/>
          </a:stretch>
        </p:blipFill>
        <p:spPr bwMode="auto">
          <a:xfrm>
            <a:off x="5862320" y="1553845"/>
            <a:ext cx="5893435" cy="2747010"/>
          </a:xfrm>
          <a:prstGeom prst="rect">
            <a:avLst/>
          </a:prstGeom>
          <a:noFill/>
          <a:ln>
            <a:noFill/>
          </a:ln>
        </p:spPr>
      </p:pic>
      <p:pic>
        <p:nvPicPr>
          <p:cNvPr id="8" name="Picture 7"/>
          <p:cNvPicPr/>
          <p:nvPr/>
        </p:nvPicPr>
        <p:blipFill>
          <a:blip r:embed="rId4">
            <a:extLst>
              <a:ext uri="{28A0092B-C50C-407E-A947-70E740481C1C}">
                <a14:useLocalDpi xmlns:a14="http://schemas.microsoft.com/office/drawing/2010/main" val="0"/>
              </a:ext>
            </a:extLst>
          </a:blip>
          <a:srcRect/>
          <a:stretch>
            <a:fillRect/>
          </a:stretch>
        </p:blipFill>
        <p:spPr bwMode="auto">
          <a:xfrm>
            <a:off x="5862320" y="4112260"/>
            <a:ext cx="5937885" cy="256222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609600" y="274955"/>
            <a:ext cx="5132070" cy="1143000"/>
          </a:xfrm>
        </p:spPr>
        <p:txBody>
          <a:bodyPr/>
          <a:p>
            <a:r>
              <a:rPr lang="en-US"/>
              <a:t>.</a:t>
            </a:r>
            <a:endParaRPr lang="en-US"/>
          </a:p>
        </p:txBody>
      </p:sp>
      <p:pic>
        <p:nvPicPr>
          <p:cNvPr id="5" name="Content Placeholder 4"/>
          <p:cNvPicPr>
            <a:picLocks noChangeAspect="1"/>
          </p:cNvPicPr>
          <p:nvPr>
            <p:ph sz="half" idx="1"/>
          </p:nvPr>
        </p:nvPicPr>
        <p:blipFill>
          <a:blip r:embed="rId1">
            <a:extLst>
              <a:ext uri="{28A0092B-C50C-407E-A947-70E740481C1C}">
                <a14:useLocalDpi xmlns:a14="http://schemas.microsoft.com/office/drawing/2010/main" val="0"/>
              </a:ext>
            </a:extLst>
          </a:blip>
          <a:srcRect/>
          <a:stretch>
            <a:fillRect/>
          </a:stretch>
        </p:blipFill>
        <p:spPr bwMode="auto">
          <a:xfrm>
            <a:off x="483235" y="274955"/>
            <a:ext cx="5384800" cy="3211195"/>
          </a:xfrm>
          <a:prstGeom prst="rect">
            <a:avLst/>
          </a:prstGeom>
          <a:noFill/>
          <a:ln>
            <a:noFill/>
          </a:ln>
        </p:spPr>
      </p:pic>
      <p:pic>
        <p:nvPicPr>
          <p:cNvPr id="6" name="Content Placeholder 5"/>
          <p:cNvPicPr>
            <a:picLocks noChangeAspect="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609600" y="3486150"/>
            <a:ext cx="5384800" cy="2948305"/>
          </a:xfrm>
          <a:prstGeom prst="rect">
            <a:avLst/>
          </a:prstGeom>
          <a:noFill/>
          <a:ln>
            <a:noFill/>
          </a:ln>
        </p:spPr>
      </p:pic>
      <p:pic>
        <p:nvPicPr>
          <p:cNvPr id="7" name="Picture 6"/>
          <p:cNvPicPr/>
          <p:nvPr/>
        </p:nvPicPr>
        <p:blipFill>
          <a:blip r:embed="rId3">
            <a:extLst>
              <a:ext uri="{28A0092B-C50C-407E-A947-70E740481C1C}">
                <a14:useLocalDpi xmlns:a14="http://schemas.microsoft.com/office/drawing/2010/main" val="0"/>
              </a:ext>
            </a:extLst>
          </a:blip>
          <a:srcRect/>
          <a:stretch>
            <a:fillRect/>
          </a:stretch>
        </p:blipFill>
        <p:spPr bwMode="auto">
          <a:xfrm>
            <a:off x="5994400" y="274954"/>
            <a:ext cx="5621020" cy="3429001"/>
          </a:xfrm>
          <a:prstGeom prst="rect">
            <a:avLst/>
          </a:prstGeom>
          <a:noFill/>
          <a:ln>
            <a:noFill/>
          </a:ln>
        </p:spPr>
      </p:pic>
      <p:pic>
        <p:nvPicPr>
          <p:cNvPr id="8" name="Picture 7"/>
          <p:cNvPicPr/>
          <p:nvPr/>
        </p:nvPicPr>
        <p:blipFill>
          <a:blip r:embed="rId4">
            <a:extLst>
              <a:ext uri="{28A0092B-C50C-407E-A947-70E740481C1C}">
                <a14:useLocalDpi xmlns:a14="http://schemas.microsoft.com/office/drawing/2010/main" val="0"/>
              </a:ext>
            </a:extLst>
          </a:blip>
          <a:srcRect/>
          <a:stretch>
            <a:fillRect/>
          </a:stretch>
        </p:blipFill>
        <p:spPr bwMode="auto">
          <a:xfrm>
            <a:off x="5994400" y="3486399"/>
            <a:ext cx="5621020" cy="3240156"/>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609600" y="274955"/>
            <a:ext cx="2969260" cy="1143000"/>
          </a:xfrm>
        </p:spPr>
        <p:txBody>
          <a:bodyPr/>
          <a:p>
            <a:r>
              <a:rPr lang="en-US"/>
              <a:t>.</a:t>
            </a:r>
            <a:endParaRPr lang="en-US"/>
          </a:p>
        </p:txBody>
      </p:sp>
      <p:pic>
        <p:nvPicPr>
          <p:cNvPr id="5" name="Content Placeholder 4"/>
          <p:cNvPicPr>
            <a:picLocks noChangeAspect="1"/>
          </p:cNvPicPr>
          <p:nvPr>
            <p:ph sz="half" idx="1"/>
          </p:nvPr>
        </p:nvPicPr>
        <p:blipFill>
          <a:blip r:embed="rId1">
            <a:extLst>
              <a:ext uri="{28A0092B-C50C-407E-A947-70E740481C1C}">
                <a14:useLocalDpi xmlns:a14="http://schemas.microsoft.com/office/drawing/2010/main" val="0"/>
              </a:ext>
            </a:extLst>
          </a:blip>
          <a:srcRect/>
          <a:stretch>
            <a:fillRect/>
          </a:stretch>
        </p:blipFill>
        <p:spPr bwMode="auto">
          <a:xfrm>
            <a:off x="346710" y="274320"/>
            <a:ext cx="5384800" cy="3202940"/>
          </a:xfrm>
          <a:prstGeom prst="rect">
            <a:avLst/>
          </a:prstGeom>
          <a:noFill/>
          <a:ln>
            <a:noFill/>
          </a:ln>
        </p:spPr>
      </p:pic>
      <p:pic>
        <p:nvPicPr>
          <p:cNvPr id="6" name="Content Placeholder 5"/>
          <p:cNvPicPr>
            <a:picLocks noChangeAspect="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346710" y="3477260"/>
            <a:ext cx="5384800" cy="3251835"/>
          </a:xfrm>
          <a:prstGeom prst="rect">
            <a:avLst/>
          </a:prstGeom>
          <a:noFill/>
          <a:ln>
            <a:noFill/>
          </a:ln>
        </p:spPr>
      </p:pic>
      <p:pic>
        <p:nvPicPr>
          <p:cNvPr id="7" name="Picture 6"/>
          <p:cNvPicPr/>
          <p:nvPr/>
        </p:nvPicPr>
        <p:blipFill>
          <a:blip r:embed="rId3">
            <a:extLst>
              <a:ext uri="{28A0092B-C50C-407E-A947-70E740481C1C}">
                <a14:useLocalDpi xmlns:a14="http://schemas.microsoft.com/office/drawing/2010/main" val="0"/>
              </a:ext>
            </a:extLst>
          </a:blip>
          <a:srcRect/>
          <a:stretch>
            <a:fillRect/>
          </a:stretch>
        </p:blipFill>
        <p:spPr bwMode="auto">
          <a:xfrm>
            <a:off x="6346190" y="274320"/>
            <a:ext cx="5180965" cy="3202305"/>
          </a:xfrm>
          <a:prstGeom prst="rect">
            <a:avLst/>
          </a:prstGeom>
          <a:noFill/>
          <a:ln>
            <a:noFill/>
          </a:ln>
        </p:spPr>
      </p:pic>
      <p:pic>
        <p:nvPicPr>
          <p:cNvPr id="8" name="Picture 7"/>
          <p:cNvPicPr/>
          <p:nvPr/>
        </p:nvPicPr>
        <p:blipFill>
          <a:blip r:embed="rId4">
            <a:extLst>
              <a:ext uri="{28A0092B-C50C-407E-A947-70E740481C1C}">
                <a14:useLocalDpi xmlns:a14="http://schemas.microsoft.com/office/drawing/2010/main" val="0"/>
              </a:ext>
            </a:extLst>
          </a:blip>
          <a:srcRect/>
          <a:stretch>
            <a:fillRect/>
          </a:stretch>
        </p:blipFill>
        <p:spPr bwMode="auto">
          <a:xfrm>
            <a:off x="6245860" y="3477260"/>
            <a:ext cx="5381625" cy="325183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609600" y="274955"/>
            <a:ext cx="4993640" cy="1143000"/>
          </a:xfrm>
        </p:spPr>
        <p:txBody>
          <a:bodyPr/>
          <a:p>
            <a:r>
              <a:rPr lang="en-US"/>
              <a:t>.</a:t>
            </a:r>
            <a:endParaRPr lang="en-US"/>
          </a:p>
        </p:txBody>
      </p:sp>
      <p:pic>
        <p:nvPicPr>
          <p:cNvPr id="5" name="Content Placeholder 4"/>
          <p:cNvPicPr>
            <a:picLocks noChangeAspect="1"/>
          </p:cNvPicPr>
          <p:nvPr>
            <p:ph sz="half" idx="1"/>
          </p:nvPr>
        </p:nvPicPr>
        <p:blipFill>
          <a:blip r:embed="rId1">
            <a:extLst>
              <a:ext uri="{28A0092B-C50C-407E-A947-70E740481C1C}">
                <a14:useLocalDpi xmlns:a14="http://schemas.microsoft.com/office/drawing/2010/main" val="0"/>
              </a:ext>
            </a:extLst>
          </a:blip>
          <a:srcRect/>
          <a:stretch>
            <a:fillRect/>
          </a:stretch>
        </p:blipFill>
        <p:spPr bwMode="auto">
          <a:xfrm>
            <a:off x="414020" y="285750"/>
            <a:ext cx="7547610" cy="1898650"/>
          </a:xfrm>
          <a:prstGeom prst="rect">
            <a:avLst/>
          </a:prstGeom>
          <a:noFill/>
          <a:ln>
            <a:noFill/>
          </a:ln>
        </p:spPr>
      </p:pic>
      <p:pic>
        <p:nvPicPr>
          <p:cNvPr id="6" name="Content Placeholder 5"/>
          <p:cNvPicPr>
            <a:picLocks noChangeAspect="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4081780" y="2303780"/>
            <a:ext cx="7099300" cy="1898650"/>
          </a:xfrm>
          <a:prstGeom prst="rect">
            <a:avLst/>
          </a:prstGeom>
          <a:noFill/>
          <a:ln>
            <a:noFill/>
          </a:ln>
        </p:spPr>
      </p:pic>
      <p:pic>
        <p:nvPicPr>
          <p:cNvPr id="7" name="Picture 6"/>
          <p:cNvPicPr/>
          <p:nvPr/>
        </p:nvPicPr>
        <p:blipFill>
          <a:blip r:embed="rId3">
            <a:extLst>
              <a:ext uri="{28A0092B-C50C-407E-A947-70E740481C1C}">
                <a14:useLocalDpi xmlns:a14="http://schemas.microsoft.com/office/drawing/2010/main" val="0"/>
              </a:ext>
            </a:extLst>
          </a:blip>
          <a:srcRect/>
          <a:stretch>
            <a:fillRect/>
          </a:stretch>
        </p:blipFill>
        <p:spPr bwMode="auto">
          <a:xfrm>
            <a:off x="185420" y="4322031"/>
            <a:ext cx="10624930" cy="233172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609600" y="274955"/>
            <a:ext cx="3015615" cy="1143000"/>
          </a:xfrm>
        </p:spPr>
        <p:txBody>
          <a:bodyPr/>
          <a:p>
            <a:r>
              <a:rPr lang="en-US"/>
              <a:t>.</a:t>
            </a:r>
            <a:endParaRPr lang="en-US"/>
          </a:p>
        </p:txBody>
      </p:sp>
      <p:pic>
        <p:nvPicPr>
          <p:cNvPr id="5" name="Content Placeholder 4"/>
          <p:cNvPicPr>
            <a:picLocks noChangeAspect="1"/>
          </p:cNvPicPr>
          <p:nvPr>
            <p:ph sz="half" idx="1"/>
          </p:nvPr>
        </p:nvPicPr>
        <p:blipFill>
          <a:blip r:embed="rId1">
            <a:extLst>
              <a:ext uri="{28A0092B-C50C-407E-A947-70E740481C1C}">
                <a14:useLocalDpi xmlns:a14="http://schemas.microsoft.com/office/drawing/2010/main" val="0"/>
              </a:ext>
            </a:extLst>
          </a:blip>
          <a:srcRect/>
          <a:stretch>
            <a:fillRect/>
          </a:stretch>
        </p:blipFill>
        <p:spPr bwMode="auto">
          <a:xfrm>
            <a:off x="501650" y="403225"/>
            <a:ext cx="6727825" cy="1913255"/>
          </a:xfrm>
          <a:prstGeom prst="rect">
            <a:avLst/>
          </a:prstGeom>
          <a:noFill/>
          <a:ln>
            <a:noFill/>
          </a:ln>
        </p:spPr>
      </p:pic>
      <p:pic>
        <p:nvPicPr>
          <p:cNvPr id="6" name="Content Placeholder 5"/>
          <p:cNvPicPr>
            <a:picLocks noChangeAspect="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4204335" y="2510790"/>
            <a:ext cx="7439025" cy="1836420"/>
          </a:xfrm>
          <a:prstGeom prst="rect">
            <a:avLst/>
          </a:prstGeom>
          <a:noFill/>
          <a:ln>
            <a:noFill/>
          </a:ln>
        </p:spPr>
      </p:pic>
      <p:pic>
        <p:nvPicPr>
          <p:cNvPr id="7" name="Picture 6"/>
          <p:cNvPicPr/>
          <p:nvPr/>
        </p:nvPicPr>
        <p:blipFill>
          <a:blip r:embed="rId3">
            <a:extLst>
              <a:ext uri="{28A0092B-C50C-407E-A947-70E740481C1C}">
                <a14:useLocalDpi xmlns:a14="http://schemas.microsoft.com/office/drawing/2010/main" val="0"/>
              </a:ext>
            </a:extLst>
          </a:blip>
          <a:srcRect/>
          <a:stretch>
            <a:fillRect/>
          </a:stretch>
        </p:blipFill>
        <p:spPr bwMode="auto">
          <a:xfrm>
            <a:off x="501931" y="4347182"/>
            <a:ext cx="9881755" cy="231965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IN" b="1" kern="1800">
                <a:solidFill>
                  <a:schemeClr val="tx1"/>
                </a:solidFill>
                <a:effectLst>
                  <a:glow rad="228600">
                    <a:schemeClr val="accent6">
                      <a:satMod val="175000"/>
                      <a:alpha val="40000"/>
                    </a:schemeClr>
                  </a:glow>
                </a:effectLst>
                <a:latin typeface="Algerian" panose="04020705040A02060702" pitchFamily="82" charset="0"/>
                <a:ea typeface="Times New Roman" panose="02020603050405020304" pitchFamily="18" charset="0"/>
                <a:cs typeface="Helvetica" panose="020B0604020202020204" pitchFamily="34" charset="0"/>
                <a:sym typeface="+mn-ea"/>
              </a:rPr>
              <a:t>Conclusion from Customer's Feed-Back</a:t>
            </a:r>
            <a:endParaRPr lang="en-IN" b="1" kern="1800">
              <a:solidFill>
                <a:schemeClr val="tx1"/>
              </a:solidFill>
              <a:effectLst>
                <a:glow rad="228600">
                  <a:schemeClr val="accent6">
                    <a:satMod val="175000"/>
                    <a:alpha val="40000"/>
                  </a:schemeClr>
                </a:glow>
              </a:effectLst>
              <a:latin typeface="Algerian" panose="04020705040A02060702" pitchFamily="82" charset="0"/>
              <a:ea typeface="Times New Roman" panose="02020603050405020304" pitchFamily="18" charset="0"/>
              <a:cs typeface="Helvetica" panose="020B0604020202020204" pitchFamily="34" charset="0"/>
              <a:sym typeface="+mn-ea"/>
            </a:endParaRPr>
          </a:p>
        </p:txBody>
      </p:sp>
      <p:sp>
        <p:nvSpPr>
          <p:cNvPr id="3" name="Content Placeholder 2"/>
          <p:cNvSpPr>
            <a:spLocks noGrp="1"/>
          </p:cNvSpPr>
          <p:nvPr>
            <p:ph sz="half" idx="1"/>
          </p:nvPr>
        </p:nvSpPr>
        <p:spPr>
          <a:xfrm>
            <a:off x="609600" y="1417955"/>
            <a:ext cx="11148695" cy="4526280"/>
          </a:xfrm>
        </p:spPr>
        <p:txBody>
          <a:bodyPr/>
          <a:p>
            <a:pPr lvl="0">
              <a:lnSpc>
                <a:spcPct val="100000"/>
              </a:lnSpc>
              <a:spcBef>
                <a:spcPct val="0"/>
              </a:spcBef>
              <a:spcAft>
                <a:spcPct val="35000"/>
              </a:spcAft>
            </a:pPr>
            <a:r>
              <a:rPr lang="en-IN" sz="1400" dirty="0">
                <a:sym typeface="+mn-ea"/>
              </a:rPr>
              <a:t>People strongly agree that</a:t>
            </a:r>
            <a:endParaRPr lang="en-US" sz="1400" dirty="0"/>
          </a:p>
          <a:p>
            <a:pPr marL="171450" lvl="1" indent="-171450">
              <a:lnSpc>
                <a:spcPct val="100000"/>
              </a:lnSpc>
              <a:spcBef>
                <a:spcPct val="0"/>
              </a:spcBef>
              <a:spcAft>
                <a:spcPct val="15000"/>
              </a:spcAft>
            </a:pPr>
            <a:r>
              <a:rPr lang="en-IN" sz="1400" dirty="0">
                <a:sym typeface="+mn-ea"/>
              </a:rPr>
              <a:t>1  Website has user friendly interface. </a:t>
            </a:r>
            <a:endParaRPr lang="en-US" sz="1400" dirty="0"/>
          </a:p>
          <a:p>
            <a:pPr marL="171450" lvl="1" indent="-171450">
              <a:lnSpc>
                <a:spcPct val="100000"/>
              </a:lnSpc>
              <a:spcBef>
                <a:spcPct val="0"/>
              </a:spcBef>
              <a:spcAft>
                <a:spcPct val="15000"/>
              </a:spcAft>
            </a:pPr>
            <a:r>
              <a:rPr lang="en-IN" sz="1400" dirty="0">
                <a:sym typeface="+mn-ea"/>
              </a:rPr>
              <a:t>2  Payment method Should be convenient.</a:t>
            </a:r>
            <a:endParaRPr lang="en-US" sz="1400" dirty="0"/>
          </a:p>
          <a:p>
            <a:pPr marL="171450" lvl="1" indent="-171450">
              <a:lnSpc>
                <a:spcPct val="100000"/>
              </a:lnSpc>
              <a:spcBef>
                <a:spcPct val="0"/>
              </a:spcBef>
              <a:spcAft>
                <a:spcPct val="15000"/>
              </a:spcAft>
            </a:pPr>
            <a:r>
              <a:rPr lang="en-IN" sz="1400" dirty="0">
                <a:sym typeface="+mn-ea"/>
              </a:rPr>
              <a:t>3  Responsiveness, availability of several communication channels (email, online rep, twitter, phone etc ) is necessary.</a:t>
            </a:r>
            <a:endParaRPr lang="en-US" sz="1400" dirty="0"/>
          </a:p>
          <a:p>
            <a:pPr marL="171450" lvl="1" indent="-171450">
              <a:lnSpc>
                <a:spcPct val="100000"/>
              </a:lnSpc>
              <a:spcBef>
                <a:spcPct val="0"/>
              </a:spcBef>
              <a:spcAft>
                <a:spcPct val="15000"/>
              </a:spcAft>
            </a:pPr>
            <a:r>
              <a:rPr lang="en-IN" sz="1400" dirty="0">
                <a:sym typeface="+mn-ea"/>
              </a:rPr>
              <a:t>4  Online shopping gives monetary benefit and discounts to the customers.</a:t>
            </a:r>
            <a:endParaRPr lang="en-US" sz="1400" dirty="0"/>
          </a:p>
          <a:p>
            <a:pPr marL="171450" lvl="1" indent="-171450">
              <a:lnSpc>
                <a:spcPct val="100000"/>
              </a:lnSpc>
              <a:spcBef>
                <a:spcPct val="0"/>
              </a:spcBef>
              <a:spcAft>
                <a:spcPct val="15000"/>
              </a:spcAft>
            </a:pPr>
            <a:r>
              <a:rPr lang="en-IN" sz="1400">
                <a:sym typeface="+mn-ea"/>
              </a:rPr>
              <a:t>5  Displaying quality Information on the website improves satisfaction of customers.</a:t>
            </a:r>
            <a:endParaRPr lang="en-US" sz="1400"/>
          </a:p>
          <a:p>
            <a:pPr marL="171450" lvl="1" indent="-171450">
              <a:lnSpc>
                <a:spcPct val="100000"/>
              </a:lnSpc>
              <a:spcBef>
                <a:spcPct val="0"/>
              </a:spcBef>
              <a:spcAft>
                <a:spcPct val="15000"/>
              </a:spcAft>
            </a:pPr>
            <a:r>
              <a:rPr lang="en-IN" sz="1400" dirty="0">
                <a:sym typeface="+mn-ea"/>
              </a:rPr>
              <a:t>6  Return and replacement policy of the e-tailer is important for purchase decision.</a:t>
            </a:r>
            <a:endParaRPr lang="en-US" sz="1400" dirty="0"/>
          </a:p>
          <a:p>
            <a:pPr marL="171450" lvl="1" indent="-171450">
              <a:lnSpc>
                <a:spcPct val="100000"/>
              </a:lnSpc>
              <a:spcBef>
                <a:spcPct val="0"/>
              </a:spcBef>
              <a:spcAft>
                <a:spcPct val="15000"/>
              </a:spcAft>
            </a:pPr>
            <a:r>
              <a:rPr lang="en-IN" sz="1400" dirty="0">
                <a:sym typeface="+mn-ea"/>
              </a:rPr>
              <a:t>7  Doing online shopping give them value of money spend.</a:t>
            </a:r>
            <a:endParaRPr lang="en-US" sz="1400" dirty="0"/>
          </a:p>
          <a:p>
            <a:pPr marL="171450" lvl="1" indent="-171450">
              <a:lnSpc>
                <a:spcPct val="100000"/>
              </a:lnSpc>
              <a:spcBef>
                <a:spcPct val="0"/>
              </a:spcBef>
              <a:spcAft>
                <a:spcPct val="15000"/>
              </a:spcAft>
            </a:pPr>
            <a:r>
              <a:rPr lang="en-IN" sz="1400">
                <a:sym typeface="+mn-ea"/>
              </a:rPr>
              <a:t>8  Shopping on the website give them sense of adventure.</a:t>
            </a:r>
            <a:endParaRPr lang="en-US" sz="1400"/>
          </a:p>
          <a:p>
            <a:pPr marL="171450" lvl="1" indent="-171450">
              <a:lnSpc>
                <a:spcPct val="100000"/>
              </a:lnSpc>
              <a:spcBef>
                <a:spcPct val="0"/>
              </a:spcBef>
              <a:spcAft>
                <a:spcPct val="15000"/>
              </a:spcAft>
            </a:pPr>
            <a:r>
              <a:rPr lang="en-IN" sz="1400" dirty="0">
                <a:sym typeface="+mn-ea"/>
              </a:rPr>
              <a:t>9  Being able to guarantee the privacy of the customer</a:t>
            </a:r>
            <a:endParaRPr lang="en-US" sz="1400" dirty="0"/>
          </a:p>
          <a:p>
            <a:pPr marL="171450" lvl="1" indent="-171450">
              <a:lnSpc>
                <a:spcPct val="100000"/>
              </a:lnSpc>
              <a:spcBef>
                <a:spcPct val="0"/>
              </a:spcBef>
              <a:spcAft>
                <a:spcPct val="15000"/>
              </a:spcAft>
            </a:pPr>
            <a:r>
              <a:rPr lang="en-IN" sz="1400" dirty="0">
                <a:sym typeface="+mn-ea"/>
              </a:rPr>
              <a:t>10 User derive satisfaction while shopping on a good quality website or application.</a:t>
            </a:r>
            <a:endParaRPr lang="en-US" sz="1400" dirty="0"/>
          </a:p>
          <a:p>
            <a:pPr marL="171450" lvl="1" indent="-171450">
              <a:lnSpc>
                <a:spcPct val="100000"/>
              </a:lnSpc>
              <a:spcBef>
                <a:spcPct val="0"/>
              </a:spcBef>
              <a:spcAft>
                <a:spcPct val="15000"/>
              </a:spcAft>
            </a:pPr>
            <a:r>
              <a:rPr lang="en-IN" sz="1400">
                <a:sym typeface="+mn-ea"/>
              </a:rPr>
              <a:t>11 Shopping online is convenient and flexible.</a:t>
            </a:r>
            <a:endParaRPr lang="en-US" sz="1400"/>
          </a:p>
          <a:p>
            <a:pPr marL="171450" lvl="1" indent="-171450">
              <a:lnSpc>
                <a:spcPct val="100000"/>
              </a:lnSpc>
              <a:spcBef>
                <a:spcPct val="0"/>
              </a:spcBef>
              <a:spcAft>
                <a:spcPct val="15000"/>
              </a:spcAft>
            </a:pPr>
            <a:r>
              <a:rPr lang="en-IN" sz="1400" dirty="0">
                <a:sym typeface="+mn-ea"/>
              </a:rPr>
              <a:t>12 Gaining access to loyalty programs is a benefit of shopping online.</a:t>
            </a:r>
            <a:endParaRPr lang="en-US" sz="1400" dirty="0"/>
          </a:p>
          <a:p>
            <a:pPr marL="171450" lvl="1" indent="-171450">
              <a:lnSpc>
                <a:spcPct val="100000"/>
              </a:lnSpc>
              <a:spcBef>
                <a:spcPct val="0"/>
              </a:spcBef>
              <a:spcAft>
                <a:spcPct val="15000"/>
              </a:spcAft>
            </a:pPr>
            <a:r>
              <a:rPr lang="en-IN" sz="1400">
                <a:sym typeface="+mn-ea"/>
              </a:rPr>
              <a:t>13 User satisfaction exist when they have trust one website. </a:t>
            </a:r>
            <a:endParaRPr lang="en-US" sz="1400"/>
          </a:p>
          <a:p>
            <a:pPr marL="171450" lvl="1" indent="-171450">
              <a:lnSpc>
                <a:spcPct val="100000"/>
              </a:lnSpc>
              <a:spcBef>
                <a:spcPct val="0"/>
              </a:spcBef>
              <a:spcAft>
                <a:spcPct val="15000"/>
              </a:spcAft>
            </a:pPr>
            <a:r>
              <a:rPr lang="en-IN" sz="1400" dirty="0">
                <a:sym typeface="+mn-ea"/>
              </a:rPr>
              <a:t>14 Their should be provision of complete and relevant product information website.</a:t>
            </a:r>
            <a:endParaRPr lang="en-US" sz="1400" dirty="0"/>
          </a:p>
          <a:p>
            <a:pPr marL="171450" lvl="1" indent="-171450">
              <a:lnSpc>
                <a:spcPct val="100000"/>
              </a:lnSpc>
              <a:spcBef>
                <a:spcPct val="0"/>
              </a:spcBef>
              <a:spcAft>
                <a:spcPct val="15000"/>
              </a:spcAft>
            </a:pPr>
            <a:r>
              <a:rPr lang="en-IN" sz="1400">
                <a:sym typeface="+mn-ea"/>
              </a:rPr>
              <a:t>15 They feel gratification shopping on your favorite e-tailer.</a:t>
            </a:r>
            <a:endParaRPr lang="en-US" sz="1400"/>
          </a:p>
          <a:p>
            <a:pPr marL="171450" lvl="1" indent="-171450">
              <a:lnSpc>
                <a:spcPct val="100000"/>
              </a:lnSpc>
              <a:spcBef>
                <a:spcPct val="0"/>
              </a:spcBef>
              <a:spcAft>
                <a:spcPct val="15000"/>
              </a:spcAft>
            </a:pPr>
            <a:r>
              <a:rPr lang="en-IN" sz="1400" dirty="0">
                <a:sym typeface="+mn-ea"/>
              </a:rPr>
              <a:t>16 The Convenience of patronizing the online retailer.</a:t>
            </a:r>
            <a:endParaRPr lang="en-US" sz="1400" dirty="0"/>
          </a:p>
          <a:p>
            <a:pPr marL="171450" lvl="1" indent="-171450">
              <a:lnSpc>
                <a:spcPct val="100000"/>
              </a:lnSpc>
              <a:spcBef>
                <a:spcPct val="0"/>
              </a:spcBef>
              <a:spcAft>
                <a:spcPct val="15000"/>
              </a:spcAft>
            </a:pPr>
            <a:r>
              <a:rPr lang="en-IN" sz="1400">
                <a:sym typeface="+mn-ea"/>
              </a:rPr>
              <a:t>Users have indifferent opinion that shopping on their preferred e-tailer enhances their social status.</a:t>
            </a:r>
            <a:endParaRPr lang="en-US" sz="1400"/>
          </a:p>
          <a:p>
            <a:pPr marL="171450" lvl="1" indent="-171450">
              <a:lnSpc>
                <a:spcPct val="100000"/>
              </a:lnSpc>
              <a:spcBef>
                <a:spcPct val="0"/>
              </a:spcBef>
              <a:spcAft>
                <a:spcPct val="15000"/>
              </a:spcAft>
            </a:pPr>
            <a:r>
              <a:rPr lang="en-IN" sz="1400" dirty="0">
                <a:sym typeface="+mn-ea"/>
              </a:rPr>
              <a:t>Users have mixed reaction on </a:t>
            </a:r>
            <a:r>
              <a:rPr lang="en-IN" sz="1400" dirty="0" err="1">
                <a:sym typeface="+mn-ea"/>
              </a:rPr>
              <a:t>wheither</a:t>
            </a:r>
            <a:r>
              <a:rPr lang="en-IN" sz="1400" dirty="0">
                <a:sym typeface="+mn-ea"/>
              </a:rPr>
              <a:t> shopping on website helps them to fulfil certain roles some agree it some are indifferent .</a:t>
            </a:r>
            <a:endParaRPr lang="en-US" sz="1400" dirty="0"/>
          </a:p>
          <a:p>
            <a:endParaRPr lang="en-US" sz="140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609600" y="645478"/>
            <a:ext cx="10972800" cy="1143000"/>
          </a:xfrm>
        </p:spPr>
        <p:txBody>
          <a:bodyPr/>
          <a:p>
            <a:r>
              <a:rPr lang="en-GB" sz="5400">
                <a:solidFill>
                  <a:schemeClr val="tx1"/>
                </a:solidFill>
                <a:latin typeface="Algerian" panose="04020705040A02060702" pitchFamily="82" charset="0"/>
                <a:sym typeface="+mn-ea"/>
              </a:rPr>
              <a:t>Easy to Use Websites</a:t>
            </a:r>
            <a:br>
              <a:rPr lang="en-IN">
                <a:solidFill>
                  <a:schemeClr val="bg1"/>
                </a:solidFill>
                <a:latin typeface="Algerian" panose="04020705040A02060702" pitchFamily="82" charset="0"/>
              </a:rPr>
            </a:br>
            <a:endParaRPr lang="en-US"/>
          </a:p>
        </p:txBody>
      </p:sp>
      <p:sp>
        <p:nvSpPr>
          <p:cNvPr id="3" name="Content Placeholder 2"/>
          <p:cNvSpPr>
            <a:spLocks noGrp="1"/>
          </p:cNvSpPr>
          <p:nvPr>
            <p:ph sz="half" idx="1"/>
          </p:nvPr>
        </p:nvSpPr>
        <p:spPr>
          <a:xfrm>
            <a:off x="609600" y="1696085"/>
            <a:ext cx="5384800" cy="4525963"/>
          </a:xfrm>
        </p:spPr>
        <p:txBody>
          <a:bodyPr/>
          <a:p>
            <a:pPr>
              <a:spcAft>
                <a:spcPts val="800"/>
              </a:spcAft>
            </a:pPr>
            <a:r>
              <a:rPr lang="en-IN" sz="2000">
                <a:solidFill>
                  <a:schemeClr val="tx1"/>
                </a:solidFill>
                <a:effectLst/>
                <a:latin typeface="Helvetica" panose="020B0604020202020204" pitchFamily="34" charset="0"/>
                <a:ea typeface="Calibri" panose="020F0502020204030204" charset="0"/>
                <a:cs typeface="Mangal" panose="02040503050203030202" pitchFamily="18" charset="0"/>
                <a:sym typeface="+mn-ea"/>
              </a:rPr>
              <a:t>As per above graph, Majority of the customers are using Amazon.in, Flipkart.com, Paytm.com, Myntra.com, Snapdeal.com as It is Easy to use Websites and as our earlier analysis on device using category shows that Most of the people are using Smartphone and all this online platform has their own mobile application which has lots of features even and Easy to use</a:t>
            </a:r>
            <a:endParaRPr lang="en-IN" sz="2000">
              <a:solidFill>
                <a:schemeClr val="tx1"/>
              </a:solidFill>
              <a:effectLst/>
              <a:latin typeface="Calibri" panose="020F0502020204030204" charset="0"/>
              <a:ea typeface="Calibri" panose="020F0502020204030204" charset="0"/>
              <a:cs typeface="Mangal" panose="02040503050203030202" pitchFamily="18" charset="0"/>
            </a:endParaRPr>
          </a:p>
          <a:p>
            <a:pPr>
              <a:spcBef>
                <a:spcPts val="1200"/>
              </a:spcBef>
              <a:spcAft>
                <a:spcPts val="800"/>
              </a:spcAft>
            </a:pPr>
            <a:r>
              <a:rPr lang="en-IN" sz="2000">
                <a:solidFill>
                  <a:schemeClr val="tx1"/>
                </a:solidFill>
                <a:effectLst/>
                <a:latin typeface="Helvetica" panose="020B0604020202020204" pitchFamily="34" charset="0"/>
                <a:ea typeface="Calibri" panose="020F0502020204030204" charset="0"/>
                <a:cs typeface="Mangal" panose="02040503050203030202" pitchFamily="18" charset="0"/>
                <a:sym typeface="+mn-ea"/>
              </a:rPr>
              <a:t>Amazon is the choice of among 90% Users, Showing very clear in above Graph</a:t>
            </a:r>
            <a:endParaRPr lang="en-IN" sz="2000">
              <a:solidFill>
                <a:schemeClr val="tx1"/>
              </a:solidFill>
              <a:effectLst/>
              <a:latin typeface="Calibri" panose="020F0502020204030204" charset="0"/>
              <a:ea typeface="Calibri" panose="020F0502020204030204" charset="0"/>
              <a:cs typeface="Mangal" panose="02040503050203030202" pitchFamily="18" charset="0"/>
            </a:endParaRPr>
          </a:p>
          <a:p>
            <a:endParaRPr lang="en-IN" sz="2000">
              <a:solidFill>
                <a:schemeClr val="tx1"/>
              </a:solidFill>
              <a:effectLst/>
              <a:latin typeface="Calibri" panose="020F0502020204030204" charset="0"/>
              <a:ea typeface="Calibri" panose="020F0502020204030204" charset="0"/>
              <a:cs typeface="Mangal" panose="02040503050203030202" pitchFamily="18" charset="0"/>
            </a:endParaRPr>
          </a:p>
        </p:txBody>
      </p:sp>
      <p:pic>
        <p:nvPicPr>
          <p:cNvPr id="14" name="Content Placeholder 13"/>
          <p:cNvPicPr>
            <a:picLocks noChangeAspect="1"/>
          </p:cNvPicPr>
          <p:nvPr>
            <p:ph sz="half" idx="2"/>
          </p:nvPr>
        </p:nvPicPr>
        <p:blipFill>
          <a:blip r:embed="rId1">
            <a:extLst>
              <a:ext uri="{28A0092B-C50C-407E-A947-70E740481C1C}">
                <a14:useLocalDpi xmlns:a14="http://schemas.microsoft.com/office/drawing/2010/main" val="0"/>
              </a:ext>
            </a:extLst>
          </a:blip>
          <a:stretch>
            <a:fillRect/>
          </a:stretch>
        </p:blipFill>
        <p:spPr bwMode="auto">
          <a:xfrm>
            <a:off x="6197600" y="1696085"/>
            <a:ext cx="5384800" cy="4236085"/>
          </a:xfrm>
          <a:prstGeom prst="rect">
            <a:avLst/>
          </a:prstGeom>
          <a:noFill/>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609600" y="568643"/>
            <a:ext cx="10972800" cy="1143000"/>
          </a:xfrm>
        </p:spPr>
        <p:txBody>
          <a:bodyPr/>
          <a:p>
            <a:r>
              <a:rPr lang="en-IN" sz="5400" dirty="0">
                <a:solidFill>
                  <a:schemeClr val="tx1"/>
                </a:solidFill>
                <a:effectLst/>
                <a:latin typeface="Algerian" panose="04020705040A02060702" pitchFamily="82" charset="0"/>
                <a:ea typeface="Calibri" panose="020F0502020204030204" charset="0"/>
                <a:cs typeface="Mangal" panose="02040503050203030202" pitchFamily="18" charset="0"/>
                <a:sym typeface="+mn-ea"/>
              </a:rPr>
              <a:t>Wild variety of product on offer</a:t>
            </a:r>
            <a:br>
              <a:rPr lang="en-IN" dirty="0">
                <a:solidFill>
                  <a:schemeClr val="bg1"/>
                </a:solidFill>
                <a:latin typeface="Algerian" panose="04020705040A02060702" pitchFamily="82" charset="0"/>
              </a:rPr>
            </a:br>
            <a:endParaRPr lang="en-US"/>
          </a:p>
        </p:txBody>
      </p:sp>
      <p:sp>
        <p:nvSpPr>
          <p:cNvPr id="3" name="Content Placeholder 2"/>
          <p:cNvSpPr>
            <a:spLocks noGrp="1"/>
          </p:cNvSpPr>
          <p:nvPr>
            <p:ph sz="half" idx="1"/>
          </p:nvPr>
        </p:nvSpPr>
        <p:spPr>
          <a:xfrm>
            <a:off x="609600" y="2125345"/>
            <a:ext cx="5384800" cy="4525963"/>
          </a:xfrm>
        </p:spPr>
        <p:txBody>
          <a:bodyPr/>
          <a:p>
            <a:r>
              <a:rPr lang="en-IN" b="1">
                <a:solidFill>
                  <a:schemeClr val="tx1"/>
                </a:solidFill>
                <a:effectLst/>
                <a:latin typeface="Helvetica" panose="020B0604020202020204" pitchFamily="34" charset="0"/>
                <a:ea typeface="Calibri" panose="020F0502020204030204" charset="0"/>
                <a:cs typeface="Mangal" panose="02040503050203030202" pitchFamily="18" charset="0"/>
                <a:sym typeface="+mn-ea"/>
              </a:rPr>
              <a:t>Website like Amazon and Flipkart have visual appealing webpage layout and they offer wild variety of products.</a:t>
            </a:r>
            <a:endParaRPr lang="en-IN">
              <a:solidFill>
                <a:schemeClr val="tx1"/>
              </a:solidFill>
              <a:effectLst/>
              <a:latin typeface="Calibri" panose="020F0502020204030204" charset="0"/>
              <a:ea typeface="Calibri" panose="020F0502020204030204" charset="0"/>
              <a:cs typeface="Mangal" panose="02040503050203030202" pitchFamily="18" charset="0"/>
            </a:endParaRPr>
          </a:p>
          <a:p>
            <a:endParaRPr lang="en-IN">
              <a:solidFill>
                <a:schemeClr val="tx1"/>
              </a:solidFill>
            </a:endParaRPr>
          </a:p>
          <a:p>
            <a:endParaRPr lang="en-IN">
              <a:solidFill>
                <a:schemeClr val="tx1"/>
              </a:solidFill>
            </a:endParaRPr>
          </a:p>
        </p:txBody>
      </p:sp>
      <p:pic>
        <p:nvPicPr>
          <p:cNvPr id="5" name="Content Placeholder 4"/>
          <p:cNvPicPr>
            <a:picLocks noChangeAspect="1"/>
          </p:cNvPicPr>
          <p:nvPr>
            <p:ph sz="half" idx="2"/>
          </p:nvPr>
        </p:nvPicPr>
        <p:blipFill>
          <a:blip r:embed="rId1">
            <a:extLst>
              <a:ext uri="{28A0092B-C50C-407E-A947-70E740481C1C}">
                <a14:useLocalDpi xmlns:a14="http://schemas.microsoft.com/office/drawing/2010/main" val="0"/>
              </a:ext>
            </a:extLst>
          </a:blip>
          <a:stretch>
            <a:fillRect/>
          </a:stretch>
        </p:blipFill>
        <p:spPr bwMode="auto">
          <a:xfrm>
            <a:off x="6197600" y="1889760"/>
            <a:ext cx="5678805" cy="4224655"/>
          </a:xfrm>
          <a:prstGeom prst="rect">
            <a:avLst/>
          </a:prstGeom>
          <a:noFill/>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609600" y="594678"/>
            <a:ext cx="10972800" cy="1143000"/>
          </a:xfrm>
        </p:spPr>
        <p:txBody>
          <a:bodyPr/>
          <a:p>
            <a:r>
              <a:rPr lang="en-US" sz="6000" b="1">
                <a:solidFill>
                  <a:schemeClr val="tx1"/>
                </a:solidFill>
                <a:latin typeface="Algerian" panose="04020705040A02060702" pitchFamily="82" charset="0"/>
                <a:sym typeface="+mn-ea"/>
              </a:rPr>
              <a:t>Customer Retention?</a:t>
            </a:r>
            <a:br>
              <a:rPr lang="en-US" kern="1200" dirty="0">
                <a:solidFill>
                  <a:schemeClr val="bg1"/>
                </a:solidFill>
                <a:latin typeface="Algerian" panose="04020705040A02060702" pitchFamily="82" charset="0"/>
              </a:rPr>
            </a:br>
            <a:endParaRPr lang="en-US"/>
          </a:p>
        </p:txBody>
      </p:sp>
      <p:sp>
        <p:nvSpPr>
          <p:cNvPr id="3" name="Content Placeholder 2"/>
          <p:cNvSpPr>
            <a:spLocks noGrp="1"/>
          </p:cNvSpPr>
          <p:nvPr>
            <p:ph sz="half" idx="1"/>
          </p:nvPr>
        </p:nvSpPr>
        <p:spPr>
          <a:xfrm>
            <a:off x="609600" y="1737995"/>
            <a:ext cx="11336020" cy="4526280"/>
          </a:xfrm>
        </p:spPr>
        <p:txBody>
          <a:bodyPr/>
          <a:p>
            <a:pPr indent="-228600" algn="l">
              <a:buFont typeface="Arial" panose="020B0604020202020204" pitchFamily="34" charset="0"/>
              <a:buChar char="•"/>
            </a:pPr>
            <a:r>
              <a:rPr lang="en-US">
                <a:solidFill>
                  <a:schemeClr val="tx1"/>
                </a:solidFill>
                <a:sym typeface="+mn-ea"/>
              </a:rPr>
              <a:t>Customer retention is the collection of activities a business uses to increase the number of repeat customers and to increase the profitability of each existing customer.</a:t>
            </a:r>
            <a:endParaRPr lang="en-US">
              <a:solidFill>
                <a:schemeClr val="tx1"/>
              </a:solidFill>
            </a:endParaRPr>
          </a:p>
          <a:p>
            <a:pPr indent="-228600" algn="l">
              <a:buFont typeface="Arial" panose="020B0604020202020204" pitchFamily="34" charset="0"/>
              <a:buChar char="•"/>
            </a:pPr>
            <a:r>
              <a:rPr lang="en-US">
                <a:solidFill>
                  <a:schemeClr val="tx1"/>
                </a:solidFill>
                <a:sym typeface="+mn-ea"/>
              </a:rPr>
              <a:t>Customer retention strategies enable us to both provide and extract more value from our existing customer base. We want to ensure the customers we worked so hard to acquire stay with us, have a great customer experience, and continue to get value from our products.</a:t>
            </a:r>
            <a:endParaRPr lang="en-US">
              <a:solidFill>
                <a:schemeClr val="tx1"/>
              </a:solidFill>
            </a:endParaRPr>
          </a:p>
          <a:p>
            <a:pPr indent="-228600" algn="l">
              <a:buFont typeface="Arial" panose="020B0604020202020204" pitchFamily="34" charset="0"/>
              <a:buChar char="•"/>
            </a:pPr>
            <a:endParaRPr lang="en-US">
              <a:solidFill>
                <a:schemeClr val="tx1"/>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IN" sz="5400" dirty="0">
                <a:solidFill>
                  <a:schemeClr val="tx1"/>
                </a:solidFill>
                <a:effectLst/>
                <a:latin typeface="Algerian" panose="04020705040A02060702" pitchFamily="82" charset="0"/>
                <a:ea typeface="Calibri" panose="020F0502020204030204" charset="0"/>
                <a:cs typeface="Mangal" panose="02040503050203030202" pitchFamily="18" charset="0"/>
                <a:sym typeface="+mn-ea"/>
              </a:rPr>
              <a:t>Reliability of the website or application</a:t>
            </a:r>
            <a:endParaRPr lang="en-IN" sz="5400" dirty="0">
              <a:solidFill>
                <a:schemeClr val="tx1"/>
              </a:solidFill>
              <a:effectLst/>
              <a:latin typeface="Algerian" panose="04020705040A02060702" pitchFamily="82" charset="0"/>
              <a:ea typeface="Calibri" panose="020F0502020204030204" charset="0"/>
              <a:cs typeface="Mangal" panose="02040503050203030202" pitchFamily="18" charset="0"/>
              <a:sym typeface="+mn-ea"/>
            </a:endParaRPr>
          </a:p>
        </p:txBody>
      </p:sp>
      <p:sp>
        <p:nvSpPr>
          <p:cNvPr id="3" name="Content Placeholder 2"/>
          <p:cNvSpPr>
            <a:spLocks noGrp="1"/>
          </p:cNvSpPr>
          <p:nvPr>
            <p:ph sz="half" idx="1"/>
          </p:nvPr>
        </p:nvSpPr>
        <p:spPr>
          <a:xfrm>
            <a:off x="609600" y="1769745"/>
            <a:ext cx="5384800" cy="4525963"/>
          </a:xfrm>
        </p:spPr>
        <p:txBody>
          <a:bodyPr/>
          <a:p>
            <a:pPr>
              <a:spcAft>
                <a:spcPts val="800"/>
              </a:spcAft>
            </a:pPr>
            <a:r>
              <a:rPr lang="en-IN" b="1" dirty="0">
                <a:solidFill>
                  <a:schemeClr val="tx1"/>
                </a:solidFill>
                <a:effectLst/>
                <a:latin typeface="Helvetica" panose="020B0604020202020204" pitchFamily="34" charset="0"/>
                <a:ea typeface="Calibri" panose="020F0502020204030204" charset="0"/>
                <a:cs typeface="Mangal" panose="02040503050203030202" pitchFamily="18" charset="0"/>
                <a:sym typeface="+mn-ea"/>
              </a:rPr>
              <a:t>For Reliability of the website or application</a:t>
            </a:r>
            <a:endParaRPr lang="en-IN" dirty="0">
              <a:solidFill>
                <a:schemeClr val="tx1"/>
              </a:solidFill>
              <a:effectLst/>
              <a:latin typeface="Calibri" panose="020F0502020204030204" charset="0"/>
              <a:ea typeface="Calibri" panose="020F0502020204030204" charset="0"/>
              <a:cs typeface="Mangal" panose="02040503050203030202" pitchFamily="18" charset="0"/>
            </a:endParaRPr>
          </a:p>
          <a:p>
            <a:pPr>
              <a:spcBef>
                <a:spcPts val="1200"/>
              </a:spcBef>
              <a:spcAft>
                <a:spcPts val="800"/>
              </a:spcAft>
            </a:pPr>
            <a:r>
              <a:rPr lang="en-IN" b="1" dirty="0">
                <a:solidFill>
                  <a:schemeClr val="tx1"/>
                </a:solidFill>
                <a:effectLst/>
                <a:latin typeface="Helvetica" panose="020B0604020202020204" pitchFamily="34" charset="0"/>
                <a:ea typeface="Calibri" panose="020F0502020204030204" charset="0"/>
                <a:cs typeface="Mangal" panose="02040503050203030202" pitchFamily="18" charset="0"/>
                <a:sym typeface="+mn-ea"/>
              </a:rPr>
              <a:t>61 out of 269 customers choose amazon and</a:t>
            </a:r>
            <a:endParaRPr lang="en-IN" dirty="0">
              <a:solidFill>
                <a:schemeClr val="tx1"/>
              </a:solidFill>
              <a:effectLst/>
              <a:latin typeface="Calibri" panose="020F0502020204030204" charset="0"/>
              <a:ea typeface="Calibri" panose="020F0502020204030204" charset="0"/>
              <a:cs typeface="Mangal" panose="02040503050203030202" pitchFamily="18" charset="0"/>
            </a:endParaRPr>
          </a:p>
          <a:p>
            <a:pPr>
              <a:spcBef>
                <a:spcPts val="1200"/>
              </a:spcBef>
              <a:spcAft>
                <a:spcPts val="800"/>
              </a:spcAft>
            </a:pPr>
            <a:r>
              <a:rPr lang="en-IN" b="1" dirty="0">
                <a:solidFill>
                  <a:schemeClr val="tx1"/>
                </a:solidFill>
                <a:effectLst/>
                <a:latin typeface="Helvetica" panose="020B0604020202020204" pitchFamily="34" charset="0"/>
                <a:ea typeface="Calibri" panose="020F0502020204030204" charset="0"/>
                <a:cs typeface="Mangal" panose="02040503050203030202" pitchFamily="18" charset="0"/>
                <a:sym typeface="+mn-ea"/>
              </a:rPr>
              <a:t>50 out of 269 customers choose amazon and </a:t>
            </a:r>
            <a:r>
              <a:rPr lang="en-IN" b="1" dirty="0" err="1">
                <a:solidFill>
                  <a:schemeClr val="tx1"/>
                </a:solidFill>
                <a:effectLst/>
                <a:latin typeface="Helvetica" panose="020B0604020202020204" pitchFamily="34" charset="0"/>
                <a:ea typeface="Calibri" panose="020F0502020204030204" charset="0"/>
                <a:cs typeface="Mangal" panose="02040503050203030202" pitchFamily="18" charset="0"/>
                <a:sym typeface="+mn-ea"/>
              </a:rPr>
              <a:t>flipkart</a:t>
            </a:r>
            <a:endParaRPr lang="en-IN" dirty="0">
              <a:solidFill>
                <a:schemeClr val="tx1"/>
              </a:solidFill>
              <a:effectLst/>
              <a:latin typeface="Calibri" panose="020F0502020204030204" charset="0"/>
              <a:ea typeface="Calibri" panose="020F0502020204030204" charset="0"/>
              <a:cs typeface="Mangal" panose="02040503050203030202" pitchFamily="18" charset="0"/>
            </a:endParaRPr>
          </a:p>
          <a:p>
            <a:endParaRPr lang="en-IN" dirty="0">
              <a:solidFill>
                <a:schemeClr val="tx1"/>
              </a:solidFill>
            </a:endParaRPr>
          </a:p>
          <a:p>
            <a:endParaRPr lang="en-IN" dirty="0">
              <a:solidFill>
                <a:schemeClr val="tx1"/>
              </a:solidFill>
            </a:endParaRPr>
          </a:p>
        </p:txBody>
      </p:sp>
      <p:pic>
        <p:nvPicPr>
          <p:cNvPr id="5" name="Content Placeholder 4"/>
          <p:cNvPicPr>
            <a:picLocks noChangeAspect="1"/>
          </p:cNvPicPr>
          <p:nvPr>
            <p:ph sz="half" idx="2"/>
          </p:nvPr>
        </p:nvPicPr>
        <p:blipFill>
          <a:blip r:embed="rId1">
            <a:extLst>
              <a:ext uri="{28A0092B-C50C-407E-A947-70E740481C1C}">
                <a14:useLocalDpi xmlns:a14="http://schemas.microsoft.com/office/drawing/2010/main" val="0"/>
              </a:ext>
            </a:extLst>
          </a:blip>
          <a:stretch>
            <a:fillRect/>
          </a:stretch>
        </p:blipFill>
        <p:spPr bwMode="auto">
          <a:xfrm>
            <a:off x="6197600" y="1770380"/>
            <a:ext cx="5678805" cy="4201160"/>
          </a:xfrm>
          <a:prstGeom prst="rect">
            <a:avLst/>
          </a:prstGeom>
          <a:noFill/>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609600" y="614363"/>
            <a:ext cx="10972800" cy="1143000"/>
          </a:xfrm>
        </p:spPr>
        <p:txBody>
          <a:bodyPr/>
          <a:p>
            <a:r>
              <a:rPr lang="en-US" sz="5400" dirty="0">
                <a:solidFill>
                  <a:schemeClr val="tx1"/>
                </a:solidFill>
                <a:effectLst/>
                <a:latin typeface="Algerian" panose="04020705040A02060702" pitchFamily="82" charset="0"/>
                <a:sym typeface="+mn-ea"/>
              </a:rPr>
              <a:t>Privacy of customers information</a:t>
            </a:r>
            <a:br>
              <a:rPr lang="en-US" kern="1200" dirty="0">
                <a:solidFill>
                  <a:schemeClr val="bg1"/>
                </a:solidFill>
                <a:latin typeface="Algerian" panose="04020705040A02060702" pitchFamily="82" charset="0"/>
              </a:rPr>
            </a:br>
            <a:endParaRPr lang="en-US"/>
          </a:p>
        </p:txBody>
      </p:sp>
      <p:pic>
        <p:nvPicPr>
          <p:cNvPr id="5" name="Content Placeholder 3"/>
          <p:cNvPicPr>
            <a:picLocks noChangeAspect="1"/>
          </p:cNvPicPr>
          <p:nvPr>
            <p:ph sz="half" idx="1"/>
          </p:nvPr>
        </p:nvPicPr>
        <p:blipFill>
          <a:blip r:embed="rId1">
            <a:extLst>
              <a:ext uri="{28A0092B-C50C-407E-A947-70E740481C1C}">
                <a14:useLocalDpi xmlns:a14="http://schemas.microsoft.com/office/drawing/2010/main" val="0"/>
              </a:ext>
            </a:extLst>
          </a:blip>
          <a:stretch>
            <a:fillRect/>
          </a:stretch>
        </p:blipFill>
        <p:spPr bwMode="auto">
          <a:xfrm>
            <a:off x="643255" y="1757680"/>
            <a:ext cx="10939145" cy="4526280"/>
          </a:xfrm>
          <a:prstGeom prst="rect">
            <a:avLst/>
          </a:prstGeom>
          <a:noFill/>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609600" y="580708"/>
            <a:ext cx="10972800" cy="1143000"/>
          </a:xfrm>
        </p:spPr>
        <p:txBody>
          <a:bodyPr/>
          <a:p>
            <a:r>
              <a:rPr lang="en-IN" sz="5400" dirty="0">
                <a:solidFill>
                  <a:schemeClr val="tx1"/>
                </a:solidFill>
                <a:effectLst/>
                <a:latin typeface="Algerian" panose="04020705040A02060702" pitchFamily="82" charset="0"/>
                <a:ea typeface="Calibri" panose="020F0502020204030204" charset="0"/>
                <a:cs typeface="Mangal" panose="02040503050203030202" pitchFamily="18" charset="0"/>
                <a:sym typeface="+mn-ea"/>
              </a:rPr>
              <a:t>Security of customer financial information</a:t>
            </a:r>
            <a:br>
              <a:rPr lang="en-IN" dirty="0">
                <a:solidFill>
                  <a:schemeClr val="bg1"/>
                </a:solidFill>
                <a:latin typeface="Algerian" panose="04020705040A02060702" pitchFamily="82" charset="0"/>
              </a:rPr>
            </a:br>
            <a:endParaRPr lang="en-US"/>
          </a:p>
        </p:txBody>
      </p:sp>
      <p:pic>
        <p:nvPicPr>
          <p:cNvPr id="5" name="Content Placeholder 3"/>
          <p:cNvPicPr>
            <a:picLocks noChangeAspect="1"/>
          </p:cNvPicPr>
          <p:nvPr>
            <p:ph sz="half" idx="1"/>
          </p:nvPr>
        </p:nvPicPr>
        <p:blipFill>
          <a:blip r:embed="rId1">
            <a:extLst>
              <a:ext uri="{28A0092B-C50C-407E-A947-70E740481C1C}">
                <a14:useLocalDpi xmlns:a14="http://schemas.microsoft.com/office/drawing/2010/main" val="0"/>
              </a:ext>
            </a:extLst>
          </a:blip>
          <a:stretch>
            <a:fillRect/>
          </a:stretch>
        </p:blipFill>
        <p:spPr bwMode="auto">
          <a:xfrm>
            <a:off x="450215" y="1631315"/>
            <a:ext cx="11261725" cy="4758055"/>
          </a:xfrm>
          <a:prstGeom prst="rect">
            <a:avLst/>
          </a:prstGeom>
          <a:noFill/>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609600" y="565468"/>
            <a:ext cx="10972800" cy="1143000"/>
          </a:xfrm>
        </p:spPr>
        <p:txBody>
          <a:bodyPr/>
          <a:p>
            <a:r>
              <a:rPr lang="en-IN" sz="5400" dirty="0">
                <a:solidFill>
                  <a:schemeClr val="tx1"/>
                </a:solidFill>
                <a:effectLst/>
                <a:latin typeface="Algerian" panose="04020705040A02060702" pitchFamily="82" charset="0"/>
                <a:ea typeface="Calibri" panose="020F0502020204030204" charset="0"/>
                <a:cs typeface="Mangal" panose="02040503050203030202" pitchFamily="18" charset="0"/>
                <a:sym typeface="+mn-ea"/>
              </a:rPr>
              <a:t>Longer delivery period</a:t>
            </a:r>
            <a:br>
              <a:rPr lang="en-IN" dirty="0">
                <a:solidFill>
                  <a:schemeClr val="bg1"/>
                </a:solidFill>
                <a:latin typeface="Algerian" panose="04020705040A02060702" pitchFamily="82" charset="0"/>
              </a:rPr>
            </a:br>
            <a:endParaRPr lang="en-US"/>
          </a:p>
        </p:txBody>
      </p:sp>
      <p:pic>
        <p:nvPicPr>
          <p:cNvPr id="5" name="Content Placeholder 3"/>
          <p:cNvPicPr>
            <a:picLocks noChangeAspect="1"/>
          </p:cNvPicPr>
          <p:nvPr>
            <p:ph sz="half" idx="1"/>
          </p:nvPr>
        </p:nvPicPr>
        <p:blipFill>
          <a:blip r:embed="rId1">
            <a:extLst>
              <a:ext uri="{28A0092B-C50C-407E-A947-70E740481C1C}">
                <a14:useLocalDpi xmlns:a14="http://schemas.microsoft.com/office/drawing/2010/main" val="0"/>
              </a:ext>
            </a:extLst>
          </a:blip>
          <a:stretch>
            <a:fillRect/>
          </a:stretch>
        </p:blipFill>
        <p:spPr bwMode="auto">
          <a:xfrm>
            <a:off x="762000" y="1708785"/>
            <a:ext cx="10668000" cy="4591050"/>
          </a:xfrm>
          <a:prstGeom prst="rect">
            <a:avLst/>
          </a:prstGeom>
          <a:noFill/>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609600" y="549593"/>
            <a:ext cx="10972800" cy="1143000"/>
          </a:xfrm>
        </p:spPr>
        <p:txBody>
          <a:bodyPr/>
          <a:p>
            <a:r>
              <a:rPr lang="en-US" sz="5400" dirty="0">
                <a:solidFill>
                  <a:schemeClr val="tx1"/>
                </a:solidFill>
                <a:effectLst/>
                <a:latin typeface="Algerian" panose="04020705040A02060702" pitchFamily="82" charset="0"/>
                <a:sym typeface="+mn-ea"/>
              </a:rPr>
              <a:t>Change in website/Application design</a:t>
            </a:r>
            <a:br>
              <a:rPr lang="en-US" kern="1200" dirty="0">
                <a:solidFill>
                  <a:schemeClr val="bg1"/>
                </a:solidFill>
                <a:latin typeface="+mj-lt"/>
                <a:ea typeface="+mj-ea"/>
                <a:cs typeface="+mj-cs"/>
              </a:rPr>
            </a:br>
            <a:endParaRPr lang="en-US"/>
          </a:p>
        </p:txBody>
      </p:sp>
      <p:sp>
        <p:nvSpPr>
          <p:cNvPr id="3" name="Content Placeholder 2"/>
          <p:cNvSpPr>
            <a:spLocks noGrp="1"/>
          </p:cNvSpPr>
          <p:nvPr>
            <p:ph sz="half" idx="1"/>
          </p:nvPr>
        </p:nvSpPr>
        <p:spPr>
          <a:xfrm>
            <a:off x="609600" y="2174875"/>
            <a:ext cx="3561080" cy="3074035"/>
          </a:xfrm>
        </p:spPr>
        <p:txBody>
          <a:bodyPr/>
          <a:p>
            <a:pPr marL="0" indent="0">
              <a:buNone/>
            </a:pPr>
            <a:r>
              <a:rPr lang="en-IN" b="1" dirty="0">
                <a:solidFill>
                  <a:schemeClr val="tx1"/>
                </a:solidFill>
                <a:effectLst/>
                <a:latin typeface="Helvetica" panose="020B0604020202020204" pitchFamily="34" charset="0"/>
                <a:ea typeface="Calibri" panose="020F0502020204030204" charset="0"/>
                <a:cs typeface="Mangal" panose="02040503050203030202" pitchFamily="18" charset="0"/>
                <a:sym typeface="+mn-ea"/>
              </a:rPr>
              <a:t>In Change in website/Application design amazon.in topped the list.</a:t>
            </a:r>
            <a:endParaRPr lang="en-IN" dirty="0">
              <a:solidFill>
                <a:schemeClr val="tx1"/>
              </a:solidFill>
              <a:effectLst/>
              <a:latin typeface="Calibri" panose="020F0502020204030204" charset="0"/>
              <a:ea typeface="Calibri" panose="020F0502020204030204" charset="0"/>
              <a:cs typeface="Mangal" panose="02040503050203030202" pitchFamily="18" charset="0"/>
            </a:endParaRPr>
          </a:p>
          <a:p>
            <a:pPr marL="0" indent="0">
              <a:buNone/>
            </a:pPr>
            <a:endParaRPr lang="en-US" dirty="0">
              <a:solidFill>
                <a:schemeClr val="tx1"/>
              </a:solidFill>
            </a:endParaRPr>
          </a:p>
          <a:p>
            <a:endParaRPr lang="en-US" dirty="0">
              <a:solidFill>
                <a:schemeClr val="tx1"/>
              </a:solidFill>
            </a:endParaRPr>
          </a:p>
        </p:txBody>
      </p:sp>
      <p:pic>
        <p:nvPicPr>
          <p:cNvPr id="5" name="Content Placeholder 3"/>
          <p:cNvPicPr>
            <a:picLocks noChangeAspect="1"/>
          </p:cNvPicPr>
          <p:nvPr>
            <p:ph sz="half" idx="2"/>
          </p:nvPr>
        </p:nvPicPr>
        <p:blipFill>
          <a:blip r:embed="rId1">
            <a:extLst>
              <a:ext uri="{28A0092B-C50C-407E-A947-70E740481C1C}">
                <a14:useLocalDpi xmlns:a14="http://schemas.microsoft.com/office/drawing/2010/main" val="0"/>
              </a:ext>
            </a:extLst>
          </a:blip>
          <a:stretch>
            <a:fillRect/>
          </a:stretch>
        </p:blipFill>
        <p:spPr bwMode="auto">
          <a:xfrm>
            <a:off x="4267200" y="1692910"/>
            <a:ext cx="7315200" cy="4471035"/>
          </a:xfrm>
          <a:prstGeom prst="rect">
            <a:avLst/>
          </a:prstGeom>
          <a:noFill/>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609600" y="580073"/>
            <a:ext cx="10972800" cy="1143000"/>
          </a:xfrm>
        </p:spPr>
        <p:txBody>
          <a:bodyPr/>
          <a:p>
            <a:r>
              <a:rPr lang="en-IN" sz="5400" dirty="0">
                <a:solidFill>
                  <a:schemeClr val="tx1"/>
                </a:solidFill>
                <a:effectLst/>
                <a:latin typeface="Algerian" panose="04020705040A02060702" pitchFamily="82" charset="0"/>
                <a:ea typeface="Calibri" panose="020F0502020204030204" charset="0"/>
                <a:cs typeface="Mangal" panose="02040503050203030202" pitchFamily="18" charset="0"/>
                <a:sym typeface="+mn-ea"/>
              </a:rPr>
              <a:t>Website is as efficient as before</a:t>
            </a:r>
            <a:br>
              <a:rPr lang="en-IN" dirty="0">
                <a:solidFill>
                  <a:schemeClr val="bg1"/>
                </a:solidFill>
                <a:latin typeface="Algerian" panose="04020705040A02060702" pitchFamily="82" charset="0"/>
              </a:rPr>
            </a:br>
            <a:endParaRPr lang="en-US"/>
          </a:p>
        </p:txBody>
      </p:sp>
      <p:pic>
        <p:nvPicPr>
          <p:cNvPr id="5" name="Content Placeholder 3"/>
          <p:cNvPicPr>
            <a:picLocks noChangeAspect="1"/>
          </p:cNvPicPr>
          <p:nvPr>
            <p:ph sz="half" idx="1"/>
          </p:nvPr>
        </p:nvPicPr>
        <p:blipFill>
          <a:blip r:embed="rId1">
            <a:extLst>
              <a:ext uri="{28A0092B-C50C-407E-A947-70E740481C1C}">
                <a14:useLocalDpi xmlns:a14="http://schemas.microsoft.com/office/drawing/2010/main" val="0"/>
              </a:ext>
            </a:extLst>
          </a:blip>
          <a:stretch>
            <a:fillRect/>
          </a:stretch>
        </p:blipFill>
        <p:spPr bwMode="auto">
          <a:xfrm>
            <a:off x="610235" y="1600200"/>
            <a:ext cx="10972800" cy="4850765"/>
          </a:xfrm>
          <a:prstGeom prst="rect">
            <a:avLst/>
          </a:prstGeom>
          <a:noFill/>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609600" y="769303"/>
            <a:ext cx="10972800" cy="1143000"/>
          </a:xfrm>
        </p:spPr>
        <p:txBody>
          <a:bodyPr/>
          <a:p>
            <a:r>
              <a:rPr lang="en-IN" dirty="0">
                <a:solidFill>
                  <a:schemeClr val="tx1"/>
                </a:solidFill>
                <a:effectLst/>
                <a:latin typeface="Algerian" panose="04020705040A02060702" pitchFamily="82" charset="0"/>
                <a:ea typeface="Calibri" panose="020F0502020204030204" charset="0"/>
                <a:cs typeface="Mangal" panose="02040503050203030202" pitchFamily="18" charset="0"/>
                <a:sym typeface="+mn-ea"/>
              </a:rPr>
              <a:t>Which of the Indian online retailer would you recommend to a friend</a:t>
            </a:r>
            <a:br>
              <a:rPr lang="en-IN" dirty="0">
                <a:solidFill>
                  <a:schemeClr val="bg1"/>
                </a:solidFill>
                <a:latin typeface="Algerian" panose="04020705040A02060702" pitchFamily="82" charset="0"/>
              </a:rPr>
            </a:br>
            <a:endParaRPr lang="en-US"/>
          </a:p>
        </p:txBody>
      </p:sp>
      <p:sp>
        <p:nvSpPr>
          <p:cNvPr id="3" name="Content Placeholder 2"/>
          <p:cNvSpPr>
            <a:spLocks noGrp="1"/>
          </p:cNvSpPr>
          <p:nvPr>
            <p:ph sz="half" idx="1"/>
          </p:nvPr>
        </p:nvSpPr>
        <p:spPr>
          <a:xfrm>
            <a:off x="609600" y="2265045"/>
            <a:ext cx="5384800" cy="3985260"/>
          </a:xfrm>
        </p:spPr>
        <p:txBody>
          <a:bodyPr/>
          <a:p>
            <a:pPr>
              <a:lnSpc>
                <a:spcPct val="107000"/>
              </a:lnSpc>
              <a:spcBef>
                <a:spcPts val="1200"/>
              </a:spcBef>
              <a:spcAft>
                <a:spcPts val="800"/>
              </a:spcAft>
            </a:pPr>
            <a:r>
              <a:rPr lang="en-IN" b="1" dirty="0">
                <a:solidFill>
                  <a:schemeClr val="tx1"/>
                </a:solidFill>
                <a:effectLst/>
                <a:latin typeface="Helvetica" panose="020B0604020202020204" pitchFamily="34" charset="0"/>
                <a:ea typeface="Calibri" panose="020F0502020204030204" charset="0"/>
                <a:cs typeface="Mangal" panose="02040503050203030202" pitchFamily="18" charset="0"/>
                <a:sym typeface="+mn-ea"/>
              </a:rPr>
              <a:t>79 out of 269 choose amazon which tops the list</a:t>
            </a:r>
            <a:endParaRPr lang="en-IN" dirty="0">
              <a:solidFill>
                <a:schemeClr val="tx1"/>
              </a:solidFill>
              <a:effectLst/>
              <a:latin typeface="Calibri" panose="020F0502020204030204" charset="0"/>
              <a:ea typeface="Calibri" panose="020F0502020204030204" charset="0"/>
              <a:cs typeface="Mangal" panose="02040503050203030202" pitchFamily="18" charset="0"/>
            </a:endParaRPr>
          </a:p>
          <a:p>
            <a:pPr>
              <a:lnSpc>
                <a:spcPct val="107000"/>
              </a:lnSpc>
              <a:spcBef>
                <a:spcPts val="1200"/>
              </a:spcBef>
              <a:spcAft>
                <a:spcPts val="800"/>
              </a:spcAft>
            </a:pPr>
            <a:r>
              <a:rPr lang="en-IN" b="1" dirty="0">
                <a:solidFill>
                  <a:schemeClr val="tx1"/>
                </a:solidFill>
                <a:effectLst/>
                <a:latin typeface="Helvetica" panose="020B0604020202020204" pitchFamily="34" charset="0"/>
                <a:ea typeface="Calibri" panose="020F0502020204030204" charset="0"/>
                <a:cs typeface="Mangal" panose="02040503050203030202" pitchFamily="18" charset="0"/>
                <a:sym typeface="+mn-ea"/>
              </a:rPr>
              <a:t>2nd most is 62 out of 269 choose amazon and </a:t>
            </a:r>
            <a:r>
              <a:rPr lang="en-IN" b="1" dirty="0" err="1">
                <a:solidFill>
                  <a:schemeClr val="tx1"/>
                </a:solidFill>
                <a:effectLst/>
                <a:latin typeface="Helvetica" panose="020B0604020202020204" pitchFamily="34" charset="0"/>
                <a:ea typeface="Calibri" panose="020F0502020204030204" charset="0"/>
                <a:cs typeface="Mangal" panose="02040503050203030202" pitchFamily="18" charset="0"/>
                <a:sym typeface="+mn-ea"/>
              </a:rPr>
              <a:t>flipkart</a:t>
            </a:r>
            <a:endParaRPr lang="en-IN" dirty="0">
              <a:solidFill>
                <a:schemeClr val="tx1"/>
              </a:solidFill>
              <a:effectLst/>
              <a:latin typeface="Calibri" panose="020F0502020204030204" charset="0"/>
              <a:ea typeface="Calibri" panose="020F0502020204030204" charset="0"/>
              <a:cs typeface="Mangal" panose="02040503050203030202" pitchFamily="18" charset="0"/>
            </a:endParaRPr>
          </a:p>
        </p:txBody>
      </p:sp>
      <p:pic>
        <p:nvPicPr>
          <p:cNvPr id="5" name="Content Placeholder 3"/>
          <p:cNvPicPr>
            <a:picLocks noChangeAspect="1"/>
          </p:cNvPicPr>
          <p:nvPr>
            <p:ph sz="half" idx="2"/>
          </p:nvPr>
        </p:nvPicPr>
        <p:blipFill>
          <a:blip r:embed="rId1">
            <a:extLst>
              <a:ext uri="{28A0092B-C50C-407E-A947-70E740481C1C}">
                <a14:useLocalDpi xmlns:a14="http://schemas.microsoft.com/office/drawing/2010/main" val="0"/>
              </a:ext>
            </a:extLst>
          </a:blip>
          <a:stretch>
            <a:fillRect/>
          </a:stretch>
        </p:blipFill>
        <p:spPr bwMode="auto">
          <a:xfrm>
            <a:off x="5994400" y="1912620"/>
            <a:ext cx="5722620" cy="4451985"/>
          </a:xfrm>
          <a:prstGeom prst="rect">
            <a:avLst/>
          </a:prstGeom>
          <a:noFill/>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609600" y="688023"/>
            <a:ext cx="10972800" cy="1143000"/>
          </a:xfrm>
        </p:spPr>
        <p:txBody>
          <a:bodyPr/>
          <a:p>
            <a:r>
              <a:rPr lang="en-US" sz="7200" b="1" dirty="0">
                <a:solidFill>
                  <a:schemeClr val="tx1"/>
                </a:solidFill>
                <a:effectLst>
                  <a:glow rad="228600">
                    <a:schemeClr val="accent6">
                      <a:satMod val="175000"/>
                      <a:alpha val="40000"/>
                    </a:schemeClr>
                  </a:glow>
                </a:effectLst>
                <a:latin typeface="Algerian" panose="04020705040A02060702" pitchFamily="82" charset="0"/>
                <a:sym typeface="+mn-ea"/>
              </a:rPr>
              <a:t>Conclusion</a:t>
            </a:r>
            <a:br>
              <a:rPr lang="en-US" dirty="0">
                <a:solidFill>
                  <a:srgbClr val="FFFFFF"/>
                </a:solidFill>
                <a:latin typeface="Algerian" panose="04020705040A02060702" pitchFamily="82" charset="0"/>
              </a:rPr>
            </a:br>
            <a:endParaRPr lang="en-US"/>
          </a:p>
        </p:txBody>
      </p:sp>
      <p:sp>
        <p:nvSpPr>
          <p:cNvPr id="3" name="Content Placeholder 2"/>
          <p:cNvSpPr>
            <a:spLocks noGrp="1"/>
          </p:cNvSpPr>
          <p:nvPr>
            <p:ph sz="half" idx="1"/>
          </p:nvPr>
        </p:nvSpPr>
        <p:spPr>
          <a:xfrm>
            <a:off x="609600" y="1600200"/>
            <a:ext cx="11179810" cy="4526280"/>
          </a:xfrm>
        </p:spPr>
        <p:txBody>
          <a:bodyPr/>
          <a:p>
            <a:pPr indent="-228600">
              <a:lnSpc>
                <a:spcPct val="90000"/>
              </a:lnSpc>
              <a:spcBef>
                <a:spcPts val="1200"/>
              </a:spcBef>
              <a:spcAft>
                <a:spcPts val="800"/>
              </a:spcAft>
              <a:buFont typeface="Arial" panose="020B0604020202020204" pitchFamily="34" charset="0"/>
              <a:buChar char="•"/>
            </a:pPr>
            <a:r>
              <a:rPr lang="en-US" sz="2000" dirty="0">
                <a:solidFill>
                  <a:schemeClr val="tx1"/>
                </a:solidFill>
                <a:effectLst/>
                <a:sym typeface="+mn-ea"/>
              </a:rPr>
              <a:t>As in the final </a:t>
            </a:r>
            <a:r>
              <a:rPr lang="en-US" sz="2000" dirty="0" err="1">
                <a:solidFill>
                  <a:schemeClr val="tx1"/>
                </a:solidFill>
                <a:effectLst/>
                <a:sym typeface="+mn-ea"/>
              </a:rPr>
              <a:t>countplot</a:t>
            </a:r>
            <a:r>
              <a:rPr lang="en-US" sz="2000" dirty="0">
                <a:solidFill>
                  <a:schemeClr val="tx1"/>
                </a:solidFill>
                <a:effectLst/>
                <a:sym typeface="+mn-ea"/>
              </a:rPr>
              <a:t> in which user were asked which online retailer they would recommend to a friend in this Amazon.in topped the list because it is providing all the features that users want. Website is efficient and it is fast loading , it gives complete , relevant description and information of products . It is reliable and quick to complete the purchase. Amazon give speedy delivery to its customers and there are several payment options available on the website. It provides online assistance through multi channels. Providing good deals on products. Its website have visual appealing webpage layout and they offer wide variety of products and its application is easy to use . lastly the main thing why user recommend it is because of its Trustworthiness and its robust Security in protecting customer financial information and their Privacy information .</a:t>
            </a:r>
            <a:endParaRPr lang="en-US" sz="2000" dirty="0">
              <a:solidFill>
                <a:schemeClr val="tx1"/>
              </a:solidFill>
              <a:effectLst/>
            </a:endParaRPr>
          </a:p>
          <a:p>
            <a:pPr indent="-228600">
              <a:lnSpc>
                <a:spcPct val="90000"/>
              </a:lnSpc>
              <a:spcBef>
                <a:spcPts val="1200"/>
              </a:spcBef>
              <a:spcAft>
                <a:spcPts val="800"/>
              </a:spcAft>
              <a:buFont typeface="Arial" panose="020B0604020202020204" pitchFamily="34" charset="0"/>
              <a:buChar char="•"/>
            </a:pPr>
            <a:r>
              <a:rPr lang="en-US" sz="2000" dirty="0">
                <a:solidFill>
                  <a:schemeClr val="tx1"/>
                </a:solidFill>
                <a:effectLst/>
                <a:sym typeface="+mn-ea"/>
              </a:rPr>
              <a:t>These all features make it top the list of recommended online retailer .Providing these features it is retaining its customers.</a:t>
            </a:r>
            <a:endParaRPr lang="en-US" sz="2000" dirty="0">
              <a:solidFill>
                <a:schemeClr val="tx1"/>
              </a:solidFill>
              <a:effectLst/>
            </a:endParaRPr>
          </a:p>
          <a:p>
            <a:pPr indent="-228600">
              <a:lnSpc>
                <a:spcPct val="90000"/>
              </a:lnSpc>
              <a:buFont typeface="Arial" panose="020B0604020202020204" pitchFamily="34" charset="0"/>
              <a:buChar char="•"/>
            </a:pPr>
            <a:r>
              <a:rPr lang="en-US" sz="2000" dirty="0">
                <a:solidFill>
                  <a:schemeClr val="tx1"/>
                </a:solidFill>
                <a:effectLst/>
                <a:sym typeface="+mn-ea"/>
              </a:rPr>
              <a:t>They are some cons like the amazon website topping the list In Frequent disruption when moving from one page to another this con company should see and improve it to give overall best experience to the users.</a:t>
            </a:r>
            <a:endParaRPr lang="en-US" sz="2000" dirty="0">
              <a:solidFill>
                <a:schemeClr val="tx1"/>
              </a:solidFill>
            </a:endParaRPr>
          </a:p>
          <a:p>
            <a:endParaRPr lang="en-US" sz="2000" dirty="0">
              <a:solidFill>
                <a:schemeClr val="tx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sz="7200" dirty="0">
                <a:solidFill>
                  <a:schemeClr val="tx1"/>
                </a:solidFill>
                <a:latin typeface="Algerian" panose="04020705040A02060702" pitchFamily="82" charset="0"/>
                <a:sym typeface="+mn-ea"/>
              </a:rPr>
              <a:t>Five major factors</a:t>
            </a:r>
            <a:endParaRPr lang="en-US" sz="7200" dirty="0">
              <a:solidFill>
                <a:schemeClr val="tx1"/>
              </a:solidFill>
              <a:latin typeface="Algerian" panose="04020705040A02060702" pitchFamily="82" charset="0"/>
              <a:sym typeface="+mn-ea"/>
            </a:endParaRPr>
          </a:p>
        </p:txBody>
      </p:sp>
      <p:sp>
        <p:nvSpPr>
          <p:cNvPr id="3" name="Content Placeholder 2"/>
          <p:cNvSpPr>
            <a:spLocks noGrp="1"/>
          </p:cNvSpPr>
          <p:nvPr>
            <p:ph sz="half" idx="1"/>
          </p:nvPr>
        </p:nvSpPr>
        <p:spPr>
          <a:xfrm>
            <a:off x="609600" y="1801495"/>
            <a:ext cx="5384800" cy="4525963"/>
          </a:xfrm>
        </p:spPr>
        <p:txBody>
          <a:bodyPr/>
          <a:p>
            <a:pPr marL="342900" indent="-342900" algn="l">
              <a:buFont typeface="Wingdings" panose="05000000000000000000" pitchFamily="2" charset="2"/>
              <a:buChar char="Ø"/>
            </a:pPr>
            <a:r>
              <a:rPr lang="en-US" sz="4400" dirty="0">
                <a:sym typeface="+mn-ea"/>
              </a:rPr>
              <a:t>Service quality </a:t>
            </a:r>
            <a:endParaRPr lang="en-US" sz="4400" dirty="0"/>
          </a:p>
          <a:p>
            <a:pPr marL="342900" indent="-342900" algn="l">
              <a:buFont typeface="Wingdings" panose="05000000000000000000" pitchFamily="2" charset="2"/>
              <a:buChar char="Ø"/>
            </a:pPr>
            <a:r>
              <a:rPr lang="en-US" sz="4400" dirty="0">
                <a:sym typeface="+mn-ea"/>
              </a:rPr>
              <a:t>System quality </a:t>
            </a:r>
            <a:endParaRPr lang="en-US" sz="4400" dirty="0"/>
          </a:p>
          <a:p>
            <a:pPr marL="342900" indent="-342900" algn="l">
              <a:buFont typeface="Wingdings" panose="05000000000000000000" pitchFamily="2" charset="2"/>
              <a:buChar char="Ø"/>
            </a:pPr>
            <a:r>
              <a:rPr lang="en-US" sz="4400" dirty="0">
                <a:sym typeface="+mn-ea"/>
              </a:rPr>
              <a:t>Information quality </a:t>
            </a:r>
            <a:endParaRPr lang="en-US" sz="4400" dirty="0"/>
          </a:p>
          <a:p>
            <a:pPr marL="342900" indent="-342900" algn="l">
              <a:buFont typeface="Wingdings" panose="05000000000000000000" pitchFamily="2" charset="2"/>
              <a:buChar char="Ø"/>
            </a:pPr>
            <a:r>
              <a:rPr lang="en-US" sz="4400" dirty="0">
                <a:sym typeface="+mn-ea"/>
              </a:rPr>
              <a:t>Trust </a:t>
            </a:r>
            <a:endParaRPr lang="en-US" sz="4400" dirty="0"/>
          </a:p>
          <a:p>
            <a:pPr marL="342900" indent="-342900" algn="l">
              <a:buFont typeface="Wingdings" panose="05000000000000000000" pitchFamily="2" charset="2"/>
              <a:buChar char="Ø"/>
            </a:pPr>
            <a:r>
              <a:rPr lang="en-US" sz="4400" dirty="0">
                <a:sym typeface="+mn-ea"/>
              </a:rPr>
              <a:t>Net benefit</a:t>
            </a:r>
            <a:endParaRPr lang="en-US" sz="44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609600" y="599123"/>
            <a:ext cx="10972800" cy="1143000"/>
          </a:xfrm>
        </p:spPr>
        <p:txBody>
          <a:bodyPr/>
          <a:p>
            <a:r>
              <a:rPr lang="en-US" sz="4800" dirty="0">
                <a:latin typeface="Algerian" panose="04020705040A02060702" pitchFamily="82" charset="0"/>
                <a:sym typeface="+mn-ea"/>
              </a:rPr>
              <a:t>Diagrammatic Representation of Customer Retention</a:t>
            </a:r>
            <a:br>
              <a:rPr lang="en-US" dirty="0">
                <a:latin typeface="Algerian" panose="04020705040A02060702" pitchFamily="82" charset="0"/>
              </a:rPr>
            </a:br>
            <a:endParaRPr lang="en-US"/>
          </a:p>
        </p:txBody>
      </p:sp>
      <p:pic>
        <p:nvPicPr>
          <p:cNvPr id="5" name="Content Placeholder 4" descr="E-retail factors for customer activation and retention: An empirical study  from Indian e-commerce customers - ScienceDirect"/>
          <p:cNvPicPr>
            <a:picLocks noChangeAspect="1"/>
          </p:cNvPicPr>
          <p:nvPr>
            <p:ph sz="half" idx="1"/>
          </p:nvPr>
        </p:nvPicPr>
        <p:blipFill rotWithShape="1">
          <a:blip r:embed="rId1">
            <a:extLst>
              <a:ext uri="{28A0092B-C50C-407E-A947-70E740481C1C}">
                <a14:useLocalDpi xmlns:a14="http://schemas.microsoft.com/office/drawing/2010/main" val="0"/>
              </a:ext>
            </a:extLst>
          </a:blip>
          <a:srcRect r="1" b="3114"/>
          <a:stretch>
            <a:fillRect/>
          </a:stretch>
        </p:blipFill>
        <p:spPr bwMode="auto">
          <a:xfrm>
            <a:off x="930275" y="1633855"/>
            <a:ext cx="10559415" cy="4823460"/>
          </a:xfrm>
          <a:prstGeom prst="rect">
            <a:avLst/>
          </a:prstGeom>
          <a:noFill/>
          <a:ln w="19050">
            <a:solidFill>
              <a:schemeClr val="tx1"/>
            </a:solidFill>
            <a:miter lim="800000"/>
            <a:headEnd/>
            <a:tailEnd/>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609600" y="645478"/>
            <a:ext cx="10972800" cy="1143000"/>
          </a:xfrm>
        </p:spPr>
        <p:txBody>
          <a:bodyPr/>
          <a:p>
            <a:r>
              <a:rPr lang="en-US" sz="6000" dirty="0">
                <a:solidFill>
                  <a:schemeClr val="tx1"/>
                </a:solidFill>
                <a:latin typeface="Algerian" panose="04020705040A02060702" pitchFamily="82" charset="0"/>
                <a:sym typeface="+mn-ea"/>
              </a:rPr>
              <a:t>Data Set Details</a:t>
            </a:r>
            <a:br>
              <a:rPr lang="en-US" kern="1200" dirty="0">
                <a:solidFill>
                  <a:schemeClr val="bg1"/>
                </a:solidFill>
                <a:latin typeface="Algerian" panose="04020705040A02060702" pitchFamily="82" charset="0"/>
              </a:rPr>
            </a:br>
            <a:endParaRPr lang="en-US"/>
          </a:p>
        </p:txBody>
      </p:sp>
      <p:sp>
        <p:nvSpPr>
          <p:cNvPr id="3" name="Content Placeholder 2"/>
          <p:cNvSpPr>
            <a:spLocks noGrp="1"/>
          </p:cNvSpPr>
          <p:nvPr>
            <p:ph sz="half" idx="1"/>
          </p:nvPr>
        </p:nvSpPr>
        <p:spPr/>
        <p:txBody>
          <a:bodyPr/>
          <a:p>
            <a:pPr indent="-228600">
              <a:lnSpc>
                <a:spcPct val="90000"/>
              </a:lnSpc>
              <a:spcAft>
                <a:spcPts val="600"/>
              </a:spcAft>
              <a:buFont typeface="Arial" panose="020B0604020202020204" pitchFamily="34" charset="0"/>
              <a:buChar char="•"/>
            </a:pPr>
            <a:r>
              <a:rPr lang="en-US" sz="2800" dirty="0" err="1">
                <a:solidFill>
                  <a:schemeClr val="tx1"/>
                </a:solidFill>
                <a:sym typeface="+mn-ea"/>
              </a:rPr>
              <a:t>cus_ret.shape</a:t>
            </a:r>
            <a:endParaRPr lang="en-US" sz="2800" dirty="0">
              <a:solidFill>
                <a:schemeClr val="tx1"/>
              </a:solidFill>
            </a:endParaRPr>
          </a:p>
          <a:p>
            <a:pPr indent="-228600">
              <a:lnSpc>
                <a:spcPct val="90000"/>
              </a:lnSpc>
              <a:spcAft>
                <a:spcPts val="600"/>
              </a:spcAft>
              <a:buFont typeface="Arial" panose="020B0604020202020204" pitchFamily="34" charset="0"/>
              <a:buChar char="•"/>
            </a:pPr>
            <a:r>
              <a:rPr lang="en-US" sz="2800" dirty="0">
                <a:solidFill>
                  <a:schemeClr val="tx1"/>
                </a:solidFill>
                <a:sym typeface="+mn-ea"/>
              </a:rPr>
              <a:t>(269,71)</a:t>
            </a:r>
            <a:endParaRPr lang="en-US" sz="2800" dirty="0">
              <a:solidFill>
                <a:schemeClr val="tx1"/>
              </a:solidFill>
            </a:endParaRPr>
          </a:p>
          <a:p>
            <a:pPr marL="285750" indent="-228600">
              <a:lnSpc>
                <a:spcPct val="90000"/>
              </a:lnSpc>
              <a:spcAft>
                <a:spcPts val="600"/>
              </a:spcAft>
              <a:buFont typeface="Arial" panose="020B0604020202020204" pitchFamily="34" charset="0"/>
              <a:buChar char="•"/>
            </a:pPr>
            <a:r>
              <a:rPr lang="en-US" sz="2800" dirty="0">
                <a:solidFill>
                  <a:schemeClr val="tx1"/>
                </a:solidFill>
                <a:sym typeface="+mn-ea"/>
              </a:rPr>
              <a:t>This Dataset is provided by Flip Robo Technologies xlsx format.</a:t>
            </a:r>
            <a:endParaRPr lang="en-US" sz="2800" dirty="0">
              <a:solidFill>
                <a:schemeClr val="tx1"/>
              </a:solidFill>
            </a:endParaRPr>
          </a:p>
          <a:p>
            <a:pPr marL="285750" indent="-228600">
              <a:lnSpc>
                <a:spcPct val="90000"/>
              </a:lnSpc>
              <a:spcAft>
                <a:spcPts val="600"/>
              </a:spcAft>
              <a:buFont typeface="Arial" panose="020B0604020202020204" pitchFamily="34" charset="0"/>
              <a:buChar char="•"/>
            </a:pPr>
            <a:r>
              <a:rPr lang="en-US" sz="2800" dirty="0">
                <a:solidFill>
                  <a:schemeClr val="tx1"/>
                </a:solidFill>
                <a:sym typeface="+mn-ea"/>
              </a:rPr>
              <a:t>This Data set contains 267 columns and 71 rows.</a:t>
            </a:r>
            <a:endParaRPr lang="en-US" sz="2800" dirty="0">
              <a:solidFill>
                <a:schemeClr val="tx1"/>
              </a:solidFill>
            </a:endParaRPr>
          </a:p>
          <a:p>
            <a:pPr marL="285750" indent="-228600">
              <a:lnSpc>
                <a:spcPct val="90000"/>
              </a:lnSpc>
              <a:spcAft>
                <a:spcPts val="600"/>
              </a:spcAft>
              <a:buFont typeface="Arial" panose="020B0604020202020204" pitchFamily="34" charset="0"/>
              <a:buChar char="•"/>
            </a:pPr>
            <a:r>
              <a:rPr lang="en-US" sz="2800" dirty="0">
                <a:solidFill>
                  <a:schemeClr val="tx1"/>
                </a:solidFill>
                <a:sym typeface="+mn-ea"/>
              </a:rPr>
              <a:t>There are no null values present in this data.</a:t>
            </a:r>
            <a:endParaRPr lang="en-US" sz="2800" dirty="0">
              <a:solidFill>
                <a:schemeClr val="tx1"/>
              </a:solidFill>
            </a:endParaRPr>
          </a:p>
        </p:txBody>
      </p:sp>
      <p:pic>
        <p:nvPicPr>
          <p:cNvPr id="5" name="Content Placeholder 4" descr="A picture containing graphical user interface&#10;&#10;Description automatically generated"/>
          <p:cNvPicPr>
            <a:picLocks noGrp="1" noChangeAspect="1"/>
          </p:cNvPicPr>
          <p:nvPr>
            <p:ph sz="half" idx="2"/>
          </p:nvPr>
        </p:nvPicPr>
        <p:blipFill rotWithShape="1">
          <a:blip r:embed="rId1">
            <a:extLst>
              <a:ext uri="{28A0092B-C50C-407E-A947-70E740481C1C}">
                <a14:useLocalDpi xmlns:a14="http://schemas.microsoft.com/office/drawing/2010/main" val="0"/>
              </a:ext>
            </a:extLst>
          </a:blip>
          <a:srcRect l="17691" t="22915" r="12994" b="9931"/>
          <a:stretch>
            <a:fillRect/>
          </a:stretch>
        </p:blipFill>
        <p:spPr>
          <a:xfrm>
            <a:off x="5748020" y="1600200"/>
            <a:ext cx="5998845" cy="475043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IN" b="1">
                <a:ln>
                  <a:noFill/>
                </a:ln>
                <a:solidFill>
                  <a:schemeClr val="tx1"/>
                </a:solidFill>
                <a:effectLst>
                  <a:glow rad="228600">
                    <a:schemeClr val="accent1">
                      <a:satMod val="175000"/>
                      <a:alpha val="40000"/>
                    </a:schemeClr>
                  </a:glow>
                </a:effectLst>
                <a:latin typeface="Algerian" panose="04020705040A02060702" pitchFamily="82" charset="0"/>
                <a:ea typeface="Calibri" panose="020F0502020204030204" charset="0"/>
                <a:cs typeface="Mangal" panose="02040503050203030202" pitchFamily="18" charset="0"/>
                <a:sym typeface="+mn-ea"/>
              </a:rPr>
              <a:t>Hardware and Software Requirements and Tools Used:</a:t>
            </a:r>
            <a:endParaRPr lang="en-IN" b="1">
              <a:ln>
                <a:noFill/>
              </a:ln>
              <a:solidFill>
                <a:schemeClr val="tx1"/>
              </a:solidFill>
              <a:effectLst>
                <a:glow rad="228600">
                  <a:schemeClr val="accent1">
                    <a:satMod val="175000"/>
                    <a:alpha val="40000"/>
                  </a:schemeClr>
                </a:glow>
              </a:effectLst>
              <a:latin typeface="Algerian" panose="04020705040A02060702" pitchFamily="82" charset="0"/>
              <a:ea typeface="Calibri" panose="020F0502020204030204" charset="0"/>
              <a:cs typeface="Mangal" panose="02040503050203030202" pitchFamily="18" charset="0"/>
              <a:sym typeface="+mn-ea"/>
            </a:endParaRPr>
          </a:p>
        </p:txBody>
      </p:sp>
      <p:sp>
        <p:nvSpPr>
          <p:cNvPr id="3" name="Content Placeholder 2"/>
          <p:cNvSpPr>
            <a:spLocks noGrp="1"/>
          </p:cNvSpPr>
          <p:nvPr>
            <p:ph sz="half" idx="1"/>
          </p:nvPr>
        </p:nvSpPr>
        <p:spPr/>
        <p:txBody>
          <a:bodyPr/>
          <a:p>
            <a:pPr indent="0">
              <a:buNone/>
            </a:pPr>
            <a:r>
              <a:rPr lang="en-IN" sz="1600" dirty="0">
                <a:solidFill>
                  <a:schemeClr val="tx1"/>
                </a:solidFill>
                <a:effectLst/>
                <a:latin typeface="Arial" panose="020B0604020202020204" pitchFamily="34" charset="0"/>
                <a:ea typeface="Calibri" panose="020F0502020204030204" charset="0"/>
                <a:cs typeface="Mangal" panose="02040503050203030202" pitchFamily="18" charset="0"/>
                <a:sym typeface="+mn-ea"/>
              </a:rPr>
              <a:t>For this dataset, the Hardware is used Windows as operating system, a stable internet connection, and the software used are mainly </a:t>
            </a:r>
            <a:r>
              <a:rPr lang="en-IN" sz="1600" dirty="0" err="1">
                <a:solidFill>
                  <a:schemeClr val="tx1"/>
                </a:solidFill>
                <a:effectLst/>
                <a:latin typeface="Arial" panose="020B0604020202020204" pitchFamily="34" charset="0"/>
                <a:ea typeface="Calibri" panose="020F0502020204030204" charset="0"/>
                <a:cs typeface="Mangal" panose="02040503050203030202" pitchFamily="18" charset="0"/>
                <a:sym typeface="+mn-ea"/>
              </a:rPr>
              <a:t>Jupyter</a:t>
            </a:r>
            <a:r>
              <a:rPr lang="en-IN" sz="1600" dirty="0">
                <a:solidFill>
                  <a:schemeClr val="tx1"/>
                </a:solidFill>
                <a:effectLst/>
                <a:latin typeface="Arial" panose="020B0604020202020204" pitchFamily="34" charset="0"/>
                <a:ea typeface="Calibri" panose="020F0502020204030204" charset="0"/>
                <a:cs typeface="Mangal" panose="02040503050203030202" pitchFamily="18" charset="0"/>
                <a:sym typeface="+mn-ea"/>
              </a:rPr>
              <a:t> notebook to do my python programming and analysis.</a:t>
            </a:r>
            <a:endParaRPr lang="en-IN" sz="1600" dirty="0">
              <a:solidFill>
                <a:schemeClr val="tx1"/>
              </a:solidFill>
              <a:effectLst/>
              <a:latin typeface="Calibri" panose="020F0502020204030204" charset="0"/>
              <a:ea typeface="Calibri" panose="020F0502020204030204" charset="0"/>
              <a:cs typeface="Mangal" panose="02040503050203030202" pitchFamily="18" charset="0"/>
            </a:endParaRPr>
          </a:p>
          <a:p>
            <a:pPr indent="0">
              <a:buNone/>
            </a:pPr>
            <a:r>
              <a:rPr lang="en-IN" sz="1600" dirty="0">
                <a:solidFill>
                  <a:schemeClr val="tx1"/>
                </a:solidFill>
                <a:effectLst/>
                <a:latin typeface="Arial" panose="020B0604020202020204" pitchFamily="34" charset="0"/>
                <a:ea typeface="Calibri" panose="020F0502020204030204" charset="0"/>
                <a:cs typeface="Mangal" panose="02040503050203030202" pitchFamily="18" charset="0"/>
                <a:sym typeface="+mn-ea"/>
              </a:rPr>
              <a:t> I received data in xlsx format, I had used few libraries on </a:t>
            </a:r>
            <a:r>
              <a:rPr lang="en-IN" sz="1600" b="1" dirty="0" err="1">
                <a:solidFill>
                  <a:schemeClr val="tx1"/>
                </a:solidFill>
                <a:effectLst/>
                <a:latin typeface="Arial" panose="020B0604020202020204" pitchFamily="34" charset="0"/>
                <a:ea typeface="Calibri" panose="020F0502020204030204" charset="0"/>
                <a:cs typeface="Mangal" panose="02040503050203030202" pitchFamily="18" charset="0"/>
                <a:sym typeface="+mn-ea"/>
              </a:rPr>
              <a:t>Jupyter</a:t>
            </a:r>
            <a:r>
              <a:rPr lang="en-IN" sz="1600" b="1" dirty="0">
                <a:solidFill>
                  <a:schemeClr val="tx1"/>
                </a:solidFill>
                <a:effectLst/>
                <a:latin typeface="Arial" panose="020B0604020202020204" pitchFamily="34" charset="0"/>
                <a:ea typeface="Calibri" panose="020F0502020204030204" charset="0"/>
                <a:cs typeface="Mangal" panose="02040503050203030202" pitchFamily="18" charset="0"/>
                <a:sym typeface="+mn-ea"/>
              </a:rPr>
              <a:t> Notebook</a:t>
            </a:r>
            <a:r>
              <a:rPr lang="en-IN" sz="1600" dirty="0">
                <a:solidFill>
                  <a:schemeClr val="tx1"/>
                </a:solidFill>
                <a:effectLst/>
                <a:latin typeface="Arial" panose="020B0604020202020204" pitchFamily="34" charset="0"/>
                <a:ea typeface="Calibri" panose="020F0502020204030204" charset="0"/>
                <a:cs typeface="Mangal" panose="02040503050203030202" pitchFamily="18" charset="0"/>
                <a:sym typeface="+mn-ea"/>
              </a:rPr>
              <a:t> for this project. The Libraries are:</a:t>
            </a:r>
            <a:endParaRPr lang="en-IN" sz="1600" dirty="0">
              <a:solidFill>
                <a:schemeClr val="tx1"/>
              </a:solidFill>
              <a:effectLst/>
              <a:latin typeface="Arial" panose="020B0604020202020204" pitchFamily="34" charset="0"/>
              <a:ea typeface="Calibri" panose="020F0502020204030204" charset="0"/>
              <a:cs typeface="Mangal" panose="02040503050203030202" pitchFamily="18" charset="0"/>
            </a:endParaRPr>
          </a:p>
          <a:p>
            <a:pPr indent="0">
              <a:buNone/>
            </a:pPr>
            <a:endParaRPr lang="en-IN" sz="1600" dirty="0">
              <a:solidFill>
                <a:schemeClr val="tx1"/>
              </a:solidFill>
              <a:effectLst/>
              <a:latin typeface="Calibri" panose="020F0502020204030204" charset="0"/>
              <a:ea typeface="Calibri" panose="020F0502020204030204" charset="0"/>
              <a:cs typeface="Mangal" panose="02040503050203030202" pitchFamily="18" charset="0"/>
            </a:endParaRPr>
          </a:p>
          <a:p>
            <a:pPr marR="658495">
              <a:spcAft>
                <a:spcPts val="800"/>
              </a:spcAft>
              <a:buSzPts val="1600"/>
              <a:tabLst>
                <a:tab pos="392430" algn="l"/>
              </a:tabLst>
            </a:pPr>
            <a:r>
              <a:rPr lang="en-IN" sz="1600" b="1" u="sng" dirty="0">
                <a:solidFill>
                  <a:schemeClr val="tx1"/>
                </a:solidFill>
                <a:effectLst/>
                <a:latin typeface="Arial" panose="020B0604020202020204" pitchFamily="34" charset="0"/>
                <a:ea typeface="Calibri" panose="020F0502020204030204" charset="0"/>
                <a:cs typeface="Mangal" panose="02040503050203030202" pitchFamily="18" charset="0"/>
                <a:sym typeface="+mn-ea"/>
              </a:rPr>
              <a:t>Pandas</a:t>
            </a:r>
            <a:r>
              <a:rPr lang="en-IN" sz="1600" dirty="0">
                <a:solidFill>
                  <a:schemeClr val="tx1"/>
                </a:solidFill>
                <a:effectLst/>
                <a:latin typeface="Arial" panose="020B0604020202020204" pitchFamily="34" charset="0"/>
                <a:ea typeface="Calibri" panose="020F0502020204030204" charset="0"/>
                <a:cs typeface="Mangal" panose="02040503050203030202" pitchFamily="18" charset="0"/>
                <a:sym typeface="+mn-ea"/>
              </a:rPr>
              <a:t>- a library which is used to read the data, visualization, and analysis of data</a:t>
            </a:r>
            <a:r>
              <a:rPr lang="en-US" altLang="en-IN" sz="1600" dirty="0">
                <a:solidFill>
                  <a:schemeClr val="tx1"/>
                </a:solidFill>
                <a:effectLst/>
                <a:latin typeface="Arial" panose="020B0604020202020204" pitchFamily="34" charset="0"/>
                <a:ea typeface="Calibri" panose="020F0502020204030204" charset="0"/>
                <a:cs typeface="Mangal" panose="02040503050203030202" pitchFamily="18" charset="0"/>
                <a:sym typeface="+mn-ea"/>
              </a:rPr>
              <a:t>.</a:t>
            </a:r>
            <a:r>
              <a:rPr lang="en-IN" sz="1600" dirty="0">
                <a:solidFill>
                  <a:schemeClr val="tx1"/>
                </a:solidFill>
                <a:effectLst/>
                <a:latin typeface="Arial" panose="020B0604020202020204" pitchFamily="34" charset="0"/>
                <a:ea typeface="Calibri" panose="020F0502020204030204" charset="0"/>
                <a:cs typeface="Mangal" panose="02040503050203030202" pitchFamily="18" charset="0"/>
                <a:sym typeface="+mn-ea"/>
              </a:rPr>
              <a:t> </a:t>
            </a:r>
            <a:endParaRPr lang="en-IN" sz="1600" dirty="0">
              <a:solidFill>
                <a:schemeClr val="tx1"/>
              </a:solidFill>
              <a:effectLst/>
              <a:latin typeface="Calibri" panose="020F0502020204030204" charset="0"/>
              <a:ea typeface="Calibri" panose="020F0502020204030204" charset="0"/>
              <a:cs typeface="Mangal" panose="02040503050203030202" pitchFamily="18" charset="0"/>
            </a:endParaRPr>
          </a:p>
          <a:p>
            <a:pPr marR="658495">
              <a:spcAft>
                <a:spcPts val="800"/>
              </a:spcAft>
              <a:buSzPts val="1600"/>
              <a:tabLst>
                <a:tab pos="392430" algn="l"/>
              </a:tabLst>
            </a:pPr>
            <a:r>
              <a:rPr lang="en-IN" sz="1600" b="1" u="sng" dirty="0">
                <a:solidFill>
                  <a:schemeClr val="tx1"/>
                </a:solidFill>
                <a:effectLst/>
                <a:latin typeface="Arial" panose="020B0604020202020204" pitchFamily="34" charset="0"/>
                <a:ea typeface="Calibri" panose="020F0502020204030204" charset="0"/>
                <a:cs typeface="Mangal" panose="02040503050203030202" pitchFamily="18" charset="0"/>
                <a:sym typeface="+mn-ea"/>
              </a:rPr>
              <a:t>NumPy</a:t>
            </a:r>
            <a:r>
              <a:rPr lang="en-IN" sz="1600" dirty="0">
                <a:solidFill>
                  <a:schemeClr val="tx1"/>
                </a:solidFill>
                <a:effectLst/>
                <a:latin typeface="Arial" panose="020B0604020202020204" pitchFamily="34" charset="0"/>
                <a:ea typeface="Calibri" panose="020F0502020204030204" charset="0"/>
                <a:cs typeface="Mangal" panose="02040503050203030202" pitchFamily="18" charset="0"/>
                <a:sym typeface="+mn-ea"/>
              </a:rPr>
              <a:t>- used for working with array and various mathematical techniques.</a:t>
            </a:r>
            <a:endParaRPr lang="en-IN" sz="1600" dirty="0">
              <a:solidFill>
                <a:schemeClr val="tx1"/>
              </a:solidFill>
              <a:effectLst/>
              <a:latin typeface="Calibri" panose="020F0502020204030204" charset="0"/>
              <a:ea typeface="Calibri" panose="020F0502020204030204" charset="0"/>
              <a:cs typeface="Mangal" panose="02040503050203030202" pitchFamily="18" charset="0"/>
            </a:endParaRPr>
          </a:p>
          <a:p>
            <a:pPr marR="658495">
              <a:spcAft>
                <a:spcPts val="800"/>
              </a:spcAft>
              <a:buSzPts val="1600"/>
              <a:tabLst>
                <a:tab pos="392430" algn="l"/>
              </a:tabLst>
            </a:pPr>
            <a:r>
              <a:rPr lang="en-IN" sz="1600" b="1" u="sng" dirty="0">
                <a:solidFill>
                  <a:schemeClr val="tx1"/>
                </a:solidFill>
                <a:effectLst/>
                <a:latin typeface="Arial" panose="020B0604020202020204" pitchFamily="34" charset="0"/>
                <a:ea typeface="Calibri" panose="020F0502020204030204" charset="0"/>
                <a:cs typeface="Mangal" panose="02040503050203030202" pitchFamily="18" charset="0"/>
                <a:sym typeface="+mn-ea"/>
              </a:rPr>
              <a:t>Seaborn</a:t>
            </a:r>
            <a:r>
              <a:rPr lang="en-IN" sz="1600" dirty="0">
                <a:solidFill>
                  <a:schemeClr val="tx1"/>
                </a:solidFill>
                <a:effectLst/>
                <a:latin typeface="Arial" panose="020B0604020202020204" pitchFamily="34" charset="0"/>
                <a:ea typeface="Calibri" panose="020F0502020204030204" charset="0"/>
                <a:cs typeface="Mangal" panose="02040503050203030202" pitchFamily="18" charset="0"/>
                <a:sym typeface="+mn-ea"/>
              </a:rPr>
              <a:t>- visualization tool for plotting different types of plot.</a:t>
            </a:r>
            <a:endParaRPr lang="en-IN" sz="1600" dirty="0">
              <a:solidFill>
                <a:schemeClr val="tx1"/>
              </a:solidFill>
              <a:effectLst/>
              <a:latin typeface="Calibri" panose="020F0502020204030204" charset="0"/>
              <a:ea typeface="Calibri" panose="020F0502020204030204" charset="0"/>
              <a:cs typeface="Mangal" panose="02040503050203030202" pitchFamily="18" charset="0"/>
            </a:endParaRPr>
          </a:p>
          <a:p>
            <a:pPr marR="658495">
              <a:spcAft>
                <a:spcPts val="800"/>
              </a:spcAft>
              <a:buSzPts val="1600"/>
              <a:tabLst>
                <a:tab pos="392430" algn="l"/>
              </a:tabLst>
            </a:pPr>
            <a:r>
              <a:rPr lang="en-IN" sz="1600" b="1" u="sng" dirty="0">
                <a:solidFill>
                  <a:schemeClr val="tx1"/>
                </a:solidFill>
                <a:effectLst/>
                <a:latin typeface="Arial" panose="020B0604020202020204" pitchFamily="34" charset="0"/>
                <a:ea typeface="Calibri" panose="020F0502020204030204" charset="0"/>
                <a:cs typeface="Mangal" panose="02040503050203030202" pitchFamily="18" charset="0"/>
                <a:sym typeface="+mn-ea"/>
              </a:rPr>
              <a:t>Matplotlib</a:t>
            </a:r>
            <a:r>
              <a:rPr lang="en-IN" sz="1600" dirty="0">
                <a:solidFill>
                  <a:schemeClr val="tx1"/>
                </a:solidFill>
                <a:effectLst/>
                <a:latin typeface="Arial" panose="020B0604020202020204" pitchFamily="34" charset="0"/>
                <a:ea typeface="Calibri" panose="020F0502020204030204" charset="0"/>
                <a:cs typeface="Mangal" panose="02040503050203030202" pitchFamily="18" charset="0"/>
                <a:sym typeface="+mn-ea"/>
              </a:rPr>
              <a:t>- It provides an object-oriented API for embedding plots into applications.</a:t>
            </a:r>
            <a:endParaRPr lang="en-IN" sz="1600" dirty="0">
              <a:solidFill>
                <a:schemeClr val="tx1"/>
              </a:solidFill>
              <a:effectLst/>
              <a:latin typeface="Calibri" panose="020F0502020204030204" charset="0"/>
              <a:ea typeface="Calibri" panose="020F0502020204030204" charset="0"/>
              <a:cs typeface="Mangal" panose="02040503050203030202" pitchFamily="18" charset="0"/>
            </a:endParaRPr>
          </a:p>
          <a:p>
            <a:endParaRPr lang="en-IN" sz="1600" dirty="0">
              <a:solidFill>
                <a:schemeClr val="tx1"/>
              </a:solidFill>
              <a:effectLst/>
              <a:latin typeface="Calibri" panose="020F0502020204030204" charset="0"/>
              <a:ea typeface="Calibri" panose="020F0502020204030204" charset="0"/>
              <a:cs typeface="Mangal" panose="02040503050203030202" pitchFamily="18" charset="0"/>
            </a:endParaRPr>
          </a:p>
        </p:txBody>
      </p:sp>
      <p:pic>
        <p:nvPicPr>
          <p:cNvPr id="7" name="Graphic 6" descr="Server"/>
          <p:cNvPicPr>
            <a:picLocks noChangeAspect="1"/>
          </p:cNvPicPr>
          <p:nvPr>
            <p:ph sz="half" idx="2"/>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a:off x="7412355" y="2018030"/>
            <a:ext cx="3691255" cy="369125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IN" sz="4000" b="1">
                <a:ln>
                  <a:noFill/>
                </a:ln>
                <a:solidFill>
                  <a:schemeClr val="tx1"/>
                </a:solidFill>
                <a:effectLst>
                  <a:glow rad="228600">
                    <a:schemeClr val="accent1">
                      <a:satMod val="175000"/>
                      <a:alpha val="40000"/>
                    </a:schemeClr>
                  </a:glow>
                </a:effectLst>
                <a:latin typeface="Algerian" panose="04020705040A02060702" pitchFamily="82" charset="0"/>
                <a:ea typeface="Calibri" panose="020F0502020204030204" charset="0"/>
                <a:cs typeface="Mangal" panose="02040503050203030202" pitchFamily="18" charset="0"/>
                <a:sym typeface="+mn-ea"/>
              </a:rPr>
              <a:t>Key Metrics for success in solving problem under consideration</a:t>
            </a:r>
            <a:endParaRPr lang="en-IN" sz="4000" b="1">
              <a:ln>
                <a:noFill/>
              </a:ln>
              <a:solidFill>
                <a:schemeClr val="tx1"/>
              </a:solidFill>
              <a:effectLst>
                <a:glow rad="228600">
                  <a:schemeClr val="accent1">
                    <a:satMod val="175000"/>
                    <a:alpha val="40000"/>
                  </a:schemeClr>
                </a:glow>
              </a:effectLst>
              <a:latin typeface="Algerian" panose="04020705040A02060702" pitchFamily="82" charset="0"/>
              <a:ea typeface="Calibri" panose="020F0502020204030204" charset="0"/>
              <a:cs typeface="Mangal" panose="02040503050203030202" pitchFamily="18" charset="0"/>
              <a:sym typeface="+mn-ea"/>
            </a:endParaRPr>
          </a:p>
        </p:txBody>
      </p:sp>
      <p:sp>
        <p:nvSpPr>
          <p:cNvPr id="3" name="Content Placeholder 2"/>
          <p:cNvSpPr>
            <a:spLocks noGrp="1"/>
          </p:cNvSpPr>
          <p:nvPr>
            <p:ph sz="half" idx="1"/>
          </p:nvPr>
        </p:nvSpPr>
        <p:spPr/>
        <p:txBody>
          <a:bodyPr/>
          <a:p>
            <a:pPr marL="342900" indent="-342900" algn="l">
              <a:buFont typeface="Wingdings" panose="05000000000000000000" pitchFamily="2" charset="2"/>
              <a:buChar char="Ø"/>
            </a:pPr>
            <a:r>
              <a:rPr lang="en-IN">
                <a:sym typeface="+mn-ea"/>
              </a:rPr>
              <a:t>Gender of the respondent</a:t>
            </a:r>
            <a:endParaRPr lang="en-US"/>
          </a:p>
          <a:p>
            <a:pPr marL="342900" indent="-342900" algn="l">
              <a:buFont typeface="Wingdings" panose="05000000000000000000" pitchFamily="2" charset="2"/>
              <a:buChar char="Ø"/>
            </a:pPr>
            <a:r>
              <a:rPr lang="en-IN">
                <a:sym typeface="+mn-ea"/>
              </a:rPr>
              <a:t>What browser do you run on your device to access the website?</a:t>
            </a:r>
            <a:endParaRPr lang="en-US"/>
          </a:p>
          <a:p>
            <a:pPr marL="342900" indent="-342900" algn="l">
              <a:buFont typeface="Wingdings" panose="05000000000000000000" pitchFamily="2" charset="2"/>
              <a:buChar char="Ø"/>
            </a:pPr>
            <a:r>
              <a:rPr lang="en-IN">
                <a:sym typeface="+mn-ea"/>
              </a:rPr>
              <a:t>Which device do you use to access the online shopping?</a:t>
            </a:r>
            <a:endParaRPr lang="en-US"/>
          </a:p>
          <a:p>
            <a:pPr marL="342900" indent="-342900" algn="l">
              <a:buFont typeface="Wingdings" panose="05000000000000000000" pitchFamily="2" charset="2"/>
              <a:buChar char="Ø"/>
            </a:pPr>
            <a:r>
              <a:rPr lang="en-IN">
                <a:sym typeface="+mn-ea"/>
              </a:rPr>
              <a:t>Speedy order delivery</a:t>
            </a:r>
            <a:endParaRPr lang="en-US"/>
          </a:p>
        </p:txBody>
      </p:sp>
      <p:sp>
        <p:nvSpPr>
          <p:cNvPr id="4" name="Content Placeholder 3"/>
          <p:cNvSpPr>
            <a:spLocks noGrp="1"/>
          </p:cNvSpPr>
          <p:nvPr>
            <p:ph sz="half" idx="2"/>
          </p:nvPr>
        </p:nvSpPr>
        <p:spPr/>
        <p:txBody>
          <a:bodyPr/>
          <a:p>
            <a:pPr marL="342900" indent="-342900" algn="l">
              <a:buFont typeface="Wingdings" panose="05000000000000000000" pitchFamily="2" charset="2"/>
              <a:buChar char="Ø"/>
            </a:pPr>
            <a:r>
              <a:rPr lang="en-IN">
                <a:sym typeface="+mn-ea"/>
              </a:rPr>
              <a:t>Which of the Indian online retailer would you recommend to a friend?</a:t>
            </a:r>
            <a:endParaRPr lang="en-US"/>
          </a:p>
          <a:p>
            <a:pPr marL="342900" indent="-342900" algn="l">
              <a:buFont typeface="Wingdings" panose="05000000000000000000" pitchFamily="2" charset="2"/>
              <a:buChar char="Ø"/>
            </a:pPr>
            <a:r>
              <a:rPr lang="en-IN">
                <a:sym typeface="+mn-ea"/>
              </a:rPr>
              <a:t>Convenient Payment methods</a:t>
            </a:r>
            <a:endParaRPr lang="en-US"/>
          </a:p>
          <a:p>
            <a:pPr marL="342900" indent="-342900" algn="l">
              <a:buFont typeface="Wingdings" panose="05000000000000000000" pitchFamily="2" charset="2"/>
              <a:buChar char="Ø"/>
            </a:pPr>
            <a:r>
              <a:rPr lang="en-IN">
                <a:sym typeface="+mn-ea"/>
              </a:rPr>
              <a:t>Getting value for money spent</a:t>
            </a:r>
            <a:endParaRPr lang="en-US"/>
          </a:p>
          <a:p>
            <a:pPr marL="342900" indent="-342900" algn="l">
              <a:buFont typeface="Wingdings" panose="05000000000000000000" pitchFamily="2" charset="2"/>
              <a:buChar char="Ø"/>
            </a:pPr>
            <a:r>
              <a:rPr lang="en-IN">
                <a:sym typeface="+mn-ea"/>
              </a:rPr>
              <a:t>Shopping online is convenient and flexible</a:t>
            </a:r>
            <a:endParaRPr lang="en-US"/>
          </a:p>
          <a:p>
            <a:endParaRPr lang="en-US"/>
          </a:p>
        </p:txBody>
      </p:sp>
    </p:spTree>
  </p:cSld>
  <p:clrMapOvr>
    <a:masterClrMapping/>
  </p:clrMapOvr>
</p:sld>
</file>

<file path=ppt/theme/theme1.xml><?xml version="1.0" encoding="utf-8"?>
<a:theme xmlns:a="http://schemas.openxmlformats.org/drawingml/2006/main" name="Business Cooperate">
  <a:themeElements>
    <a:clrScheme name="Business Cooper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usiness Cooperate">
      <a:majorFont>
        <a:latin typeface="Arial"/>
        <a:ea typeface="SimSun"/>
        <a:cs typeface=""/>
      </a:majorFont>
      <a:minorFont>
        <a:latin typeface="Arial"/>
        <a:ea typeface="SimSun"/>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spDef>
    <a:lnDef>
      <a:spPr bwMode="auto">
        <a:xfrm>
          <a:off x="0" y="0"/>
          <a:ext cx="1" cy="1"/>
        </a:xfrm>
        <a:custGeom>
          <a:avLst/>
          <a:gdLst/>
          <a:ahLst/>
          <a:cxnLst/>
          <a:rect l="0" t="0" r="0" b="0"/>
          <a:pathLst/>
        </a:cu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lnDef>
  </a:objectDefaults>
  <a:extraClrSchemeLst>
    <a:extraClrScheme>
      <a:clrScheme name="Business Cooper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usiness Cooper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usiness Cooper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usiness Cooper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usiness Cooper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usiness Cooper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usiness Cooper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usiness Cooper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usiness Cooper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usiness Cooper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usiness Cooper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usiness Cooper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14526</Words>
  <Application>WPS Presentation</Application>
  <PresentationFormat>Widescreen</PresentationFormat>
  <Paragraphs>278</Paragraphs>
  <Slides>47</Slides>
  <Notes>0</Notes>
  <HiddenSlides>0</HiddenSlides>
  <MMClips>0</MMClips>
  <ScaleCrop>false</ScaleCrop>
  <HeadingPairs>
    <vt:vector size="6" baseType="variant">
      <vt:variant>
        <vt:lpstr>已用的字体</vt:lpstr>
      </vt:variant>
      <vt:variant>
        <vt:i4>23</vt:i4>
      </vt:variant>
      <vt:variant>
        <vt:lpstr>主题</vt:lpstr>
      </vt:variant>
      <vt:variant>
        <vt:i4>1</vt:i4>
      </vt:variant>
      <vt:variant>
        <vt:lpstr>幻灯片标题</vt:lpstr>
      </vt:variant>
      <vt:variant>
        <vt:i4>47</vt:i4>
      </vt:variant>
    </vt:vector>
  </HeadingPairs>
  <TitlesOfParts>
    <vt:vector size="71" baseType="lpstr">
      <vt:lpstr>Arial</vt:lpstr>
      <vt:lpstr>SimSun</vt:lpstr>
      <vt:lpstr>Wingdings</vt:lpstr>
      <vt:lpstr>Algerian</vt:lpstr>
      <vt:lpstr>Gabriola</vt:lpstr>
      <vt:lpstr>Microsoft YaHei</vt:lpstr>
      <vt:lpstr>Arial Unicode MS</vt:lpstr>
      <vt:lpstr>Calibri</vt:lpstr>
      <vt:lpstr>Mangal</vt:lpstr>
      <vt:lpstr>Font Awesome 5 Free Solid</vt:lpstr>
      <vt:lpstr>Courier New</vt:lpstr>
      <vt:lpstr>Bahnschrift Condensed</vt:lpstr>
      <vt:lpstr>Bahnschrift Light SemiCondensed</vt:lpstr>
      <vt:lpstr>Bahnschrift SemiCondensed</vt:lpstr>
      <vt:lpstr>Bahnschrift SemiLight Condensed</vt:lpstr>
      <vt:lpstr>Arial Narrow</vt:lpstr>
      <vt:lpstr>Bahnschrift Light Condensed</vt:lpstr>
      <vt:lpstr>Cambria</vt:lpstr>
      <vt:lpstr>Corbel</vt:lpstr>
      <vt:lpstr>Corbel Light</vt:lpstr>
      <vt:lpstr>Font Awesome 5 Free Regular</vt:lpstr>
      <vt:lpstr>Helvetica</vt:lpstr>
      <vt:lpstr>Times New Roman</vt:lpstr>
      <vt:lpstr>Business Cooperate</vt:lpstr>
      <vt:lpstr>Customer Retention Project </vt:lpstr>
      <vt:lpstr>Introduction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Customer Retention Project </dc:title>
  <dc:creator/>
  <cp:lastModifiedBy>Sudhanshu Kumar</cp:lastModifiedBy>
  <cp:revision>3</cp:revision>
  <dcterms:created xsi:type="dcterms:W3CDTF">2021-11-12T16:01:00Z</dcterms:created>
  <dcterms:modified xsi:type="dcterms:W3CDTF">2021-11-12T17:14:49Z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AD76289725E6448A9D9834365AE4CC77</vt:lpwstr>
  </property>
  <property fmtid="{D5CDD505-2E9C-101B-9397-08002B2CF9AE}" pid="3" name="KSOProductBuildVer">
    <vt:lpwstr>1033-11.2.0.10351</vt:lpwstr>
  </property>
</Properties>
</file>